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6"/>
  </p:notesMasterIdLst>
  <p:sldIdLst>
    <p:sldId id="307" r:id="rId2"/>
    <p:sldId id="284" r:id="rId3"/>
    <p:sldId id="308" r:id="rId4"/>
    <p:sldId id="266" r:id="rId5"/>
    <p:sldId id="268" r:id="rId6"/>
    <p:sldId id="310" r:id="rId7"/>
    <p:sldId id="309" r:id="rId8"/>
    <p:sldId id="353" r:id="rId9"/>
    <p:sldId id="354" r:id="rId10"/>
    <p:sldId id="359" r:id="rId11"/>
    <p:sldId id="358" r:id="rId12"/>
    <p:sldId id="311" r:id="rId13"/>
    <p:sldId id="322" r:id="rId14"/>
    <p:sldId id="329" r:id="rId15"/>
    <p:sldId id="343" r:id="rId16"/>
    <p:sldId id="360" r:id="rId17"/>
    <p:sldId id="361" r:id="rId18"/>
    <p:sldId id="362" r:id="rId19"/>
    <p:sldId id="356" r:id="rId20"/>
    <p:sldId id="357" r:id="rId21"/>
    <p:sldId id="315" r:id="rId22"/>
    <p:sldId id="316" r:id="rId23"/>
    <p:sldId id="317" r:id="rId24"/>
    <p:sldId id="279" r:id="rId25"/>
    <p:sldId id="281" r:id="rId26"/>
    <p:sldId id="288" r:id="rId27"/>
    <p:sldId id="289" r:id="rId28"/>
    <p:sldId id="290" r:id="rId29"/>
    <p:sldId id="287" r:id="rId30"/>
    <p:sldId id="291" r:id="rId31"/>
    <p:sldId id="293" r:id="rId32"/>
    <p:sldId id="318" r:id="rId33"/>
    <p:sldId id="319" r:id="rId34"/>
    <p:sldId id="366" r:id="rId35"/>
    <p:sldId id="292" r:id="rId36"/>
    <p:sldId id="320" r:id="rId37"/>
    <p:sldId id="256" r:id="rId38"/>
    <p:sldId id="265" r:id="rId39"/>
    <p:sldId id="324" r:id="rId40"/>
    <p:sldId id="327" r:id="rId41"/>
    <p:sldId id="325" r:id="rId42"/>
    <p:sldId id="283" r:id="rId43"/>
    <p:sldId id="341" r:id="rId44"/>
    <p:sldId id="388" r:id="rId45"/>
    <p:sldId id="346" r:id="rId46"/>
    <p:sldId id="352" r:id="rId47"/>
    <p:sldId id="367" r:id="rId48"/>
    <p:sldId id="385" r:id="rId49"/>
    <p:sldId id="347" r:id="rId50"/>
    <p:sldId id="350" r:id="rId51"/>
    <p:sldId id="336" r:id="rId52"/>
    <p:sldId id="351" r:id="rId53"/>
    <p:sldId id="340" r:id="rId54"/>
    <p:sldId id="384" r:id="rId55"/>
    <p:sldId id="389" r:id="rId56"/>
    <p:sldId id="391" r:id="rId57"/>
    <p:sldId id="338" r:id="rId58"/>
    <p:sldId id="369" r:id="rId59"/>
    <p:sldId id="337" r:id="rId60"/>
    <p:sldId id="379" r:id="rId61"/>
    <p:sldId id="386" r:id="rId62"/>
    <p:sldId id="345" r:id="rId63"/>
    <p:sldId id="344" r:id="rId64"/>
    <p:sldId id="363" r:id="rId65"/>
    <p:sldId id="355" r:id="rId66"/>
    <p:sldId id="330" r:id="rId67"/>
    <p:sldId id="392" r:id="rId68"/>
    <p:sldId id="393" r:id="rId69"/>
    <p:sldId id="394" r:id="rId70"/>
    <p:sldId id="364" r:id="rId71"/>
    <p:sldId id="269" r:id="rId72"/>
    <p:sldId id="373" r:id="rId73"/>
    <p:sldId id="372" r:id="rId74"/>
    <p:sldId id="370" r:id="rId75"/>
    <p:sldId id="374" r:id="rId76"/>
    <p:sldId id="375" r:id="rId77"/>
    <p:sldId id="371" r:id="rId78"/>
    <p:sldId id="365" r:id="rId79"/>
    <p:sldId id="376" r:id="rId80"/>
    <p:sldId id="377" r:id="rId81"/>
    <p:sldId id="380" r:id="rId82"/>
    <p:sldId id="348" r:id="rId83"/>
    <p:sldId id="383" r:id="rId84"/>
    <p:sldId id="332" r:id="rId85"/>
    <p:sldId id="381" r:id="rId86"/>
    <p:sldId id="272" r:id="rId87"/>
    <p:sldId id="378" r:id="rId88"/>
    <p:sldId id="273" r:id="rId89"/>
    <p:sldId id="276" r:id="rId90"/>
    <p:sldId id="335" r:id="rId91"/>
    <p:sldId id="323" r:id="rId92"/>
    <p:sldId id="270" r:id="rId93"/>
    <p:sldId id="271" r:id="rId94"/>
    <p:sldId id="331" r:id="rId9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2028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09E73-D331-41CF-857C-D41249A8B3DE}" type="datetimeFigureOut">
              <a:rPr lang="uk-UA" smtClean="0"/>
              <a:pPr/>
              <a:t>15.10.2019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01A8D-B2CE-4F34-BD7F-A23CC926EA8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3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401A8D-B2CE-4F34-BD7F-A23CC926EA87}" type="slidenum">
              <a:rPr lang="uk-UA" smtClean="0"/>
              <a:pPr/>
              <a:t>18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60411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2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eg"/><Relationship Id="rId4" Type="http://schemas.openxmlformats.org/officeDocument/2006/relationships/image" Target="../media/image19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jpeg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9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6632"/>
            <a:ext cx="10355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spc="-15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Досягнення студентів та викладачів</a:t>
            </a:r>
          </a:p>
          <a:p>
            <a:pPr algn="ctr"/>
            <a:r>
              <a:rPr lang="uk-UA" sz="2400" b="1" spc="-15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Державного вищого  навчального закладу</a:t>
            </a:r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39545" y="95585"/>
            <a:ext cx="1422687" cy="1391080"/>
            <a:chOff x="4966" y="3258"/>
            <a:chExt cx="2388" cy="2354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4966" y="3258"/>
              <a:ext cx="2388" cy="2354"/>
              <a:chOff x="801" y="774"/>
              <a:chExt cx="1731" cy="1675"/>
            </a:xfrm>
          </p:grpSpPr>
          <p:grpSp>
            <p:nvGrpSpPr>
              <p:cNvPr id="9" name="Group 4"/>
              <p:cNvGrpSpPr>
                <a:grpSpLocks/>
              </p:cNvGrpSpPr>
              <p:nvPr/>
            </p:nvGrpSpPr>
            <p:grpSpPr bwMode="auto">
              <a:xfrm>
                <a:off x="801" y="774"/>
                <a:ext cx="1731" cy="1675"/>
                <a:chOff x="801" y="774"/>
                <a:chExt cx="1731" cy="1675"/>
              </a:xfrm>
            </p:grpSpPr>
            <p:sp>
              <p:nvSpPr>
                <p:cNvPr id="13" name="Oval 5"/>
                <p:cNvSpPr>
                  <a:spLocks noChangeArrowheads="1"/>
                </p:cNvSpPr>
                <p:nvPr/>
              </p:nvSpPr>
              <p:spPr bwMode="auto">
                <a:xfrm>
                  <a:off x="801" y="774"/>
                  <a:ext cx="1731" cy="16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CC"/>
                    </a:gs>
                    <a:gs pos="50000">
                      <a:srgbClr val="FFFFFF"/>
                    </a:gs>
                    <a:gs pos="100000">
                      <a:srgbClr val="66FFCC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uk-UA" dirty="0"/>
                </a:p>
              </p:txBody>
            </p:sp>
            <p:sp>
              <p:nvSpPr>
                <p:cNvPr id="14" name="Oval 6"/>
                <p:cNvSpPr>
                  <a:spLocks noChangeArrowheads="1"/>
                </p:cNvSpPr>
                <p:nvPr/>
              </p:nvSpPr>
              <p:spPr bwMode="auto">
                <a:xfrm>
                  <a:off x="1111" y="1155"/>
                  <a:ext cx="1069" cy="9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0099CC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uk-UA" dirty="0"/>
                </a:p>
              </p:txBody>
            </p:sp>
            <p:grpSp>
              <p:nvGrpSpPr>
                <p:cNvPr id="15" name="Group 7"/>
                <p:cNvGrpSpPr>
                  <a:grpSpLocks/>
                </p:cNvGrpSpPr>
                <p:nvPr/>
              </p:nvGrpSpPr>
              <p:grpSpPr bwMode="auto">
                <a:xfrm>
                  <a:off x="1137" y="1249"/>
                  <a:ext cx="981" cy="692"/>
                  <a:chOff x="1875" y="2065"/>
                  <a:chExt cx="5043" cy="4057"/>
                </a:xfrm>
              </p:grpSpPr>
              <p:sp>
                <p:nvSpPr>
                  <p:cNvPr id="16" name="Freeform 8"/>
                  <p:cNvSpPr>
                    <a:spLocks/>
                  </p:cNvSpPr>
                  <p:nvPr/>
                </p:nvSpPr>
                <p:spPr bwMode="auto">
                  <a:xfrm>
                    <a:off x="1875" y="3642"/>
                    <a:ext cx="1653" cy="2155"/>
                  </a:xfrm>
                  <a:custGeom>
                    <a:avLst/>
                    <a:gdLst>
                      <a:gd name="T0" fmla="*/ 205 w 1653"/>
                      <a:gd name="T1" fmla="*/ 273 h 2155"/>
                      <a:gd name="T2" fmla="*/ 115 w 1653"/>
                      <a:gd name="T3" fmla="*/ 338 h 2155"/>
                      <a:gd name="T4" fmla="*/ 43 w 1653"/>
                      <a:gd name="T5" fmla="*/ 485 h 2155"/>
                      <a:gd name="T6" fmla="*/ 28 w 1653"/>
                      <a:gd name="T7" fmla="*/ 625 h 2155"/>
                      <a:gd name="T8" fmla="*/ 68 w 1653"/>
                      <a:gd name="T9" fmla="*/ 830 h 2155"/>
                      <a:gd name="T10" fmla="*/ 210 w 1653"/>
                      <a:gd name="T11" fmla="*/ 1018 h 2155"/>
                      <a:gd name="T12" fmla="*/ 353 w 1653"/>
                      <a:gd name="T13" fmla="*/ 968 h 2155"/>
                      <a:gd name="T14" fmla="*/ 633 w 1653"/>
                      <a:gd name="T15" fmla="*/ 1028 h 2155"/>
                      <a:gd name="T16" fmla="*/ 703 w 1653"/>
                      <a:gd name="T17" fmla="*/ 1355 h 2155"/>
                      <a:gd name="T18" fmla="*/ 705 w 1653"/>
                      <a:gd name="T19" fmla="*/ 1440 h 2155"/>
                      <a:gd name="T20" fmla="*/ 680 w 1653"/>
                      <a:gd name="T21" fmla="*/ 1628 h 2155"/>
                      <a:gd name="T22" fmla="*/ 760 w 1653"/>
                      <a:gd name="T23" fmla="*/ 1840 h 2155"/>
                      <a:gd name="T24" fmla="*/ 838 w 1653"/>
                      <a:gd name="T25" fmla="*/ 2063 h 2155"/>
                      <a:gd name="T26" fmla="*/ 960 w 1653"/>
                      <a:gd name="T27" fmla="*/ 2138 h 2155"/>
                      <a:gd name="T28" fmla="*/ 1175 w 1653"/>
                      <a:gd name="T29" fmla="*/ 1965 h 2155"/>
                      <a:gd name="T30" fmla="*/ 1225 w 1653"/>
                      <a:gd name="T31" fmla="*/ 1858 h 2155"/>
                      <a:gd name="T32" fmla="*/ 1253 w 1653"/>
                      <a:gd name="T33" fmla="*/ 1780 h 2155"/>
                      <a:gd name="T34" fmla="*/ 1365 w 1653"/>
                      <a:gd name="T35" fmla="*/ 1588 h 2155"/>
                      <a:gd name="T36" fmla="*/ 1365 w 1653"/>
                      <a:gd name="T37" fmla="*/ 1415 h 2155"/>
                      <a:gd name="T38" fmla="*/ 1348 w 1653"/>
                      <a:gd name="T39" fmla="*/ 1323 h 2155"/>
                      <a:gd name="T40" fmla="*/ 1430 w 1653"/>
                      <a:gd name="T41" fmla="*/ 1140 h 2155"/>
                      <a:gd name="T42" fmla="*/ 1653 w 1653"/>
                      <a:gd name="T43" fmla="*/ 765 h 2155"/>
                      <a:gd name="T44" fmla="*/ 1425 w 1653"/>
                      <a:gd name="T45" fmla="*/ 790 h 2155"/>
                      <a:gd name="T46" fmla="*/ 1328 w 1653"/>
                      <a:gd name="T47" fmla="*/ 653 h 2155"/>
                      <a:gd name="T48" fmla="*/ 1173 w 1653"/>
                      <a:gd name="T49" fmla="*/ 333 h 2155"/>
                      <a:gd name="T50" fmla="*/ 1178 w 1653"/>
                      <a:gd name="T51" fmla="*/ 233 h 2155"/>
                      <a:gd name="T52" fmla="*/ 1080 w 1653"/>
                      <a:gd name="T53" fmla="*/ 248 h 2155"/>
                      <a:gd name="T54" fmla="*/ 858 w 1653"/>
                      <a:gd name="T55" fmla="*/ 288 h 2155"/>
                      <a:gd name="T56" fmla="*/ 775 w 1653"/>
                      <a:gd name="T57" fmla="*/ 183 h 2155"/>
                      <a:gd name="T58" fmla="*/ 688 w 1653"/>
                      <a:gd name="T59" fmla="*/ 53 h 2155"/>
                      <a:gd name="T60" fmla="*/ 400 w 1653"/>
                      <a:gd name="T61" fmla="*/ 0 h 2155"/>
                      <a:gd name="T62" fmla="*/ 300 w 1653"/>
                      <a:gd name="T63" fmla="*/ 115 h 2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53" h="2155">
                        <a:moveTo>
                          <a:pt x="238" y="170"/>
                        </a:moveTo>
                        <a:lnTo>
                          <a:pt x="205" y="273"/>
                        </a:lnTo>
                        <a:lnTo>
                          <a:pt x="168" y="305"/>
                        </a:lnTo>
                        <a:lnTo>
                          <a:pt x="115" y="338"/>
                        </a:lnTo>
                        <a:lnTo>
                          <a:pt x="88" y="395"/>
                        </a:lnTo>
                        <a:lnTo>
                          <a:pt x="43" y="485"/>
                        </a:lnTo>
                        <a:lnTo>
                          <a:pt x="43" y="543"/>
                        </a:lnTo>
                        <a:lnTo>
                          <a:pt x="28" y="625"/>
                        </a:lnTo>
                        <a:lnTo>
                          <a:pt x="0" y="730"/>
                        </a:lnTo>
                        <a:lnTo>
                          <a:pt x="68" y="830"/>
                        </a:lnTo>
                        <a:lnTo>
                          <a:pt x="138" y="920"/>
                        </a:lnTo>
                        <a:lnTo>
                          <a:pt x="210" y="1018"/>
                        </a:lnTo>
                        <a:lnTo>
                          <a:pt x="250" y="968"/>
                        </a:lnTo>
                        <a:lnTo>
                          <a:pt x="353" y="968"/>
                        </a:lnTo>
                        <a:lnTo>
                          <a:pt x="503" y="968"/>
                        </a:lnTo>
                        <a:lnTo>
                          <a:pt x="633" y="1028"/>
                        </a:lnTo>
                        <a:lnTo>
                          <a:pt x="620" y="1163"/>
                        </a:lnTo>
                        <a:lnTo>
                          <a:pt x="703" y="1355"/>
                        </a:lnTo>
                        <a:lnTo>
                          <a:pt x="715" y="1388"/>
                        </a:lnTo>
                        <a:lnTo>
                          <a:pt x="705" y="1440"/>
                        </a:lnTo>
                        <a:lnTo>
                          <a:pt x="735" y="1495"/>
                        </a:lnTo>
                        <a:lnTo>
                          <a:pt x="680" y="1628"/>
                        </a:lnTo>
                        <a:lnTo>
                          <a:pt x="723" y="1740"/>
                        </a:lnTo>
                        <a:lnTo>
                          <a:pt x="760" y="1840"/>
                        </a:lnTo>
                        <a:lnTo>
                          <a:pt x="790" y="1950"/>
                        </a:lnTo>
                        <a:lnTo>
                          <a:pt x="838" y="2063"/>
                        </a:lnTo>
                        <a:lnTo>
                          <a:pt x="875" y="2155"/>
                        </a:lnTo>
                        <a:lnTo>
                          <a:pt x="960" y="2138"/>
                        </a:lnTo>
                        <a:lnTo>
                          <a:pt x="1110" y="2058"/>
                        </a:lnTo>
                        <a:lnTo>
                          <a:pt x="1175" y="1965"/>
                        </a:lnTo>
                        <a:lnTo>
                          <a:pt x="1175" y="1898"/>
                        </a:lnTo>
                        <a:lnTo>
                          <a:pt x="1225" y="1858"/>
                        </a:lnTo>
                        <a:lnTo>
                          <a:pt x="1260" y="1833"/>
                        </a:lnTo>
                        <a:lnTo>
                          <a:pt x="1253" y="1780"/>
                        </a:lnTo>
                        <a:lnTo>
                          <a:pt x="1243" y="1740"/>
                        </a:lnTo>
                        <a:lnTo>
                          <a:pt x="1365" y="1588"/>
                        </a:lnTo>
                        <a:lnTo>
                          <a:pt x="1393" y="1455"/>
                        </a:lnTo>
                        <a:lnTo>
                          <a:pt x="1365" y="1415"/>
                        </a:lnTo>
                        <a:lnTo>
                          <a:pt x="1370" y="1378"/>
                        </a:lnTo>
                        <a:lnTo>
                          <a:pt x="1348" y="1323"/>
                        </a:lnTo>
                        <a:lnTo>
                          <a:pt x="1435" y="1203"/>
                        </a:lnTo>
                        <a:lnTo>
                          <a:pt x="1430" y="1140"/>
                        </a:lnTo>
                        <a:lnTo>
                          <a:pt x="1575" y="1040"/>
                        </a:lnTo>
                        <a:lnTo>
                          <a:pt x="1653" y="765"/>
                        </a:lnTo>
                        <a:lnTo>
                          <a:pt x="1525" y="830"/>
                        </a:lnTo>
                        <a:lnTo>
                          <a:pt x="1425" y="790"/>
                        </a:lnTo>
                        <a:lnTo>
                          <a:pt x="1435" y="725"/>
                        </a:lnTo>
                        <a:lnTo>
                          <a:pt x="1328" y="653"/>
                        </a:lnTo>
                        <a:lnTo>
                          <a:pt x="1283" y="488"/>
                        </a:lnTo>
                        <a:lnTo>
                          <a:pt x="1173" y="333"/>
                        </a:lnTo>
                        <a:lnTo>
                          <a:pt x="1178" y="248"/>
                        </a:lnTo>
                        <a:lnTo>
                          <a:pt x="1178" y="233"/>
                        </a:lnTo>
                        <a:lnTo>
                          <a:pt x="1123" y="235"/>
                        </a:lnTo>
                        <a:lnTo>
                          <a:pt x="1080" y="248"/>
                        </a:lnTo>
                        <a:lnTo>
                          <a:pt x="935" y="193"/>
                        </a:lnTo>
                        <a:lnTo>
                          <a:pt x="858" y="288"/>
                        </a:lnTo>
                        <a:lnTo>
                          <a:pt x="800" y="215"/>
                        </a:lnTo>
                        <a:lnTo>
                          <a:pt x="775" y="183"/>
                        </a:lnTo>
                        <a:lnTo>
                          <a:pt x="698" y="170"/>
                        </a:lnTo>
                        <a:lnTo>
                          <a:pt x="688" y="53"/>
                        </a:lnTo>
                        <a:lnTo>
                          <a:pt x="573" y="73"/>
                        </a:lnTo>
                        <a:lnTo>
                          <a:pt x="400" y="0"/>
                        </a:lnTo>
                        <a:lnTo>
                          <a:pt x="363" y="60"/>
                        </a:lnTo>
                        <a:lnTo>
                          <a:pt x="300" y="115"/>
                        </a:lnTo>
                        <a:lnTo>
                          <a:pt x="238" y="17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17" name="Freeform 9"/>
                  <p:cNvSpPr>
                    <a:spLocks/>
                  </p:cNvSpPr>
                  <p:nvPr/>
                </p:nvSpPr>
                <p:spPr bwMode="auto">
                  <a:xfrm>
                    <a:off x="6640" y="5457"/>
                    <a:ext cx="278" cy="395"/>
                  </a:xfrm>
                  <a:custGeom>
                    <a:avLst/>
                    <a:gdLst>
                      <a:gd name="T0" fmla="*/ 183 w 278"/>
                      <a:gd name="T1" fmla="*/ 0 h 395"/>
                      <a:gd name="T2" fmla="*/ 175 w 278"/>
                      <a:gd name="T3" fmla="*/ 135 h 395"/>
                      <a:gd name="T4" fmla="*/ 78 w 278"/>
                      <a:gd name="T5" fmla="*/ 230 h 395"/>
                      <a:gd name="T6" fmla="*/ 20 w 278"/>
                      <a:gd name="T7" fmla="*/ 300 h 395"/>
                      <a:gd name="T8" fmla="*/ 0 w 278"/>
                      <a:gd name="T9" fmla="*/ 333 h 395"/>
                      <a:gd name="T10" fmla="*/ 23 w 278"/>
                      <a:gd name="T11" fmla="*/ 358 h 395"/>
                      <a:gd name="T12" fmla="*/ 78 w 278"/>
                      <a:gd name="T13" fmla="*/ 395 h 395"/>
                      <a:gd name="T14" fmla="*/ 133 w 278"/>
                      <a:gd name="T15" fmla="*/ 308 h 395"/>
                      <a:gd name="T16" fmla="*/ 210 w 278"/>
                      <a:gd name="T17" fmla="*/ 230 h 395"/>
                      <a:gd name="T18" fmla="*/ 253 w 278"/>
                      <a:gd name="T19" fmla="*/ 158 h 395"/>
                      <a:gd name="T20" fmla="*/ 278 w 278"/>
                      <a:gd name="T21" fmla="*/ 98 h 395"/>
                      <a:gd name="T22" fmla="*/ 260 w 278"/>
                      <a:gd name="T23" fmla="*/ 65 h 395"/>
                      <a:gd name="T24" fmla="*/ 183 w 278"/>
                      <a:gd name="T25" fmla="*/ 0 h 3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78" h="395">
                        <a:moveTo>
                          <a:pt x="183" y="0"/>
                        </a:moveTo>
                        <a:lnTo>
                          <a:pt x="175" y="135"/>
                        </a:lnTo>
                        <a:lnTo>
                          <a:pt x="78" y="230"/>
                        </a:lnTo>
                        <a:lnTo>
                          <a:pt x="20" y="300"/>
                        </a:lnTo>
                        <a:lnTo>
                          <a:pt x="0" y="333"/>
                        </a:lnTo>
                        <a:lnTo>
                          <a:pt x="23" y="358"/>
                        </a:lnTo>
                        <a:lnTo>
                          <a:pt x="78" y="395"/>
                        </a:lnTo>
                        <a:lnTo>
                          <a:pt x="133" y="308"/>
                        </a:lnTo>
                        <a:lnTo>
                          <a:pt x="210" y="230"/>
                        </a:lnTo>
                        <a:lnTo>
                          <a:pt x="253" y="158"/>
                        </a:lnTo>
                        <a:lnTo>
                          <a:pt x="278" y="98"/>
                        </a:lnTo>
                        <a:lnTo>
                          <a:pt x="260" y="65"/>
                        </a:lnTo>
                        <a:lnTo>
                          <a:pt x="183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18" name="Freeform 10"/>
                  <p:cNvSpPr>
                    <a:spLocks/>
                  </p:cNvSpPr>
                  <p:nvPr/>
                </p:nvSpPr>
                <p:spPr bwMode="auto">
                  <a:xfrm>
                    <a:off x="5600" y="5152"/>
                    <a:ext cx="880" cy="818"/>
                  </a:xfrm>
                  <a:custGeom>
                    <a:avLst/>
                    <a:gdLst>
                      <a:gd name="T0" fmla="*/ 608 w 880"/>
                      <a:gd name="T1" fmla="*/ 50 h 818"/>
                      <a:gd name="T2" fmla="*/ 613 w 880"/>
                      <a:gd name="T3" fmla="*/ 78 h 818"/>
                      <a:gd name="T4" fmla="*/ 603 w 880"/>
                      <a:gd name="T5" fmla="*/ 140 h 818"/>
                      <a:gd name="T6" fmla="*/ 548 w 880"/>
                      <a:gd name="T7" fmla="*/ 133 h 818"/>
                      <a:gd name="T8" fmla="*/ 513 w 880"/>
                      <a:gd name="T9" fmla="*/ 13 h 818"/>
                      <a:gd name="T10" fmla="*/ 410 w 880"/>
                      <a:gd name="T11" fmla="*/ 0 h 818"/>
                      <a:gd name="T12" fmla="*/ 385 w 880"/>
                      <a:gd name="T13" fmla="*/ 38 h 818"/>
                      <a:gd name="T14" fmla="*/ 330 w 880"/>
                      <a:gd name="T15" fmla="*/ 90 h 818"/>
                      <a:gd name="T16" fmla="*/ 278 w 880"/>
                      <a:gd name="T17" fmla="*/ 80 h 818"/>
                      <a:gd name="T18" fmla="*/ 213 w 880"/>
                      <a:gd name="T19" fmla="*/ 150 h 818"/>
                      <a:gd name="T20" fmla="*/ 190 w 880"/>
                      <a:gd name="T21" fmla="*/ 158 h 818"/>
                      <a:gd name="T22" fmla="*/ 163 w 880"/>
                      <a:gd name="T23" fmla="*/ 218 h 818"/>
                      <a:gd name="T24" fmla="*/ 58 w 880"/>
                      <a:gd name="T25" fmla="*/ 248 h 818"/>
                      <a:gd name="T26" fmla="*/ 0 w 880"/>
                      <a:gd name="T27" fmla="*/ 350 h 818"/>
                      <a:gd name="T28" fmla="*/ 30 w 880"/>
                      <a:gd name="T29" fmla="*/ 445 h 818"/>
                      <a:gd name="T30" fmla="*/ 18 w 880"/>
                      <a:gd name="T31" fmla="*/ 475 h 818"/>
                      <a:gd name="T32" fmla="*/ 50 w 880"/>
                      <a:gd name="T33" fmla="*/ 583 h 818"/>
                      <a:gd name="T34" fmla="*/ 108 w 880"/>
                      <a:gd name="T35" fmla="*/ 660 h 818"/>
                      <a:gd name="T36" fmla="*/ 240 w 880"/>
                      <a:gd name="T37" fmla="*/ 628 h 818"/>
                      <a:gd name="T38" fmla="*/ 308 w 880"/>
                      <a:gd name="T39" fmla="*/ 585 h 818"/>
                      <a:gd name="T40" fmla="*/ 328 w 880"/>
                      <a:gd name="T41" fmla="*/ 573 h 818"/>
                      <a:gd name="T42" fmla="*/ 420 w 880"/>
                      <a:gd name="T43" fmla="*/ 585 h 818"/>
                      <a:gd name="T44" fmla="*/ 463 w 880"/>
                      <a:gd name="T45" fmla="*/ 638 h 818"/>
                      <a:gd name="T46" fmla="*/ 488 w 880"/>
                      <a:gd name="T47" fmla="*/ 678 h 818"/>
                      <a:gd name="T48" fmla="*/ 578 w 880"/>
                      <a:gd name="T49" fmla="*/ 705 h 818"/>
                      <a:gd name="T50" fmla="*/ 663 w 880"/>
                      <a:gd name="T51" fmla="*/ 788 h 818"/>
                      <a:gd name="T52" fmla="*/ 703 w 880"/>
                      <a:gd name="T53" fmla="*/ 815 h 818"/>
                      <a:gd name="T54" fmla="*/ 773 w 880"/>
                      <a:gd name="T55" fmla="*/ 760 h 818"/>
                      <a:gd name="T56" fmla="*/ 813 w 880"/>
                      <a:gd name="T57" fmla="*/ 683 h 818"/>
                      <a:gd name="T58" fmla="*/ 863 w 880"/>
                      <a:gd name="T59" fmla="*/ 578 h 818"/>
                      <a:gd name="T60" fmla="*/ 870 w 880"/>
                      <a:gd name="T61" fmla="*/ 430 h 818"/>
                      <a:gd name="T62" fmla="*/ 813 w 880"/>
                      <a:gd name="T63" fmla="*/ 333 h 818"/>
                      <a:gd name="T64" fmla="*/ 790 w 880"/>
                      <a:gd name="T65" fmla="*/ 270 h 818"/>
                      <a:gd name="T66" fmla="*/ 728 w 880"/>
                      <a:gd name="T67" fmla="*/ 223 h 818"/>
                      <a:gd name="T68" fmla="*/ 698 w 880"/>
                      <a:gd name="T69" fmla="*/ 110 h 818"/>
                      <a:gd name="T70" fmla="*/ 638 w 880"/>
                      <a:gd name="T71" fmla="*/ 0 h 8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880" h="818">
                        <a:moveTo>
                          <a:pt x="618" y="8"/>
                        </a:moveTo>
                        <a:lnTo>
                          <a:pt x="608" y="50"/>
                        </a:lnTo>
                        <a:lnTo>
                          <a:pt x="603" y="60"/>
                        </a:lnTo>
                        <a:lnTo>
                          <a:pt x="613" y="78"/>
                        </a:lnTo>
                        <a:lnTo>
                          <a:pt x="613" y="123"/>
                        </a:lnTo>
                        <a:lnTo>
                          <a:pt x="603" y="140"/>
                        </a:lnTo>
                        <a:lnTo>
                          <a:pt x="578" y="150"/>
                        </a:lnTo>
                        <a:lnTo>
                          <a:pt x="548" y="133"/>
                        </a:lnTo>
                        <a:lnTo>
                          <a:pt x="540" y="85"/>
                        </a:lnTo>
                        <a:lnTo>
                          <a:pt x="513" y="13"/>
                        </a:lnTo>
                        <a:lnTo>
                          <a:pt x="463" y="18"/>
                        </a:lnTo>
                        <a:lnTo>
                          <a:pt x="410" y="0"/>
                        </a:lnTo>
                        <a:lnTo>
                          <a:pt x="410" y="38"/>
                        </a:lnTo>
                        <a:lnTo>
                          <a:pt x="385" y="38"/>
                        </a:lnTo>
                        <a:lnTo>
                          <a:pt x="363" y="85"/>
                        </a:lnTo>
                        <a:lnTo>
                          <a:pt x="330" y="90"/>
                        </a:lnTo>
                        <a:lnTo>
                          <a:pt x="308" y="95"/>
                        </a:lnTo>
                        <a:lnTo>
                          <a:pt x="278" y="80"/>
                        </a:lnTo>
                        <a:lnTo>
                          <a:pt x="218" y="133"/>
                        </a:lnTo>
                        <a:lnTo>
                          <a:pt x="213" y="150"/>
                        </a:lnTo>
                        <a:lnTo>
                          <a:pt x="195" y="138"/>
                        </a:lnTo>
                        <a:lnTo>
                          <a:pt x="190" y="158"/>
                        </a:lnTo>
                        <a:lnTo>
                          <a:pt x="190" y="178"/>
                        </a:lnTo>
                        <a:lnTo>
                          <a:pt x="163" y="218"/>
                        </a:lnTo>
                        <a:lnTo>
                          <a:pt x="118" y="233"/>
                        </a:lnTo>
                        <a:lnTo>
                          <a:pt x="58" y="248"/>
                        </a:lnTo>
                        <a:lnTo>
                          <a:pt x="18" y="278"/>
                        </a:lnTo>
                        <a:lnTo>
                          <a:pt x="0" y="350"/>
                        </a:lnTo>
                        <a:lnTo>
                          <a:pt x="13" y="440"/>
                        </a:lnTo>
                        <a:lnTo>
                          <a:pt x="30" y="445"/>
                        </a:lnTo>
                        <a:lnTo>
                          <a:pt x="30" y="453"/>
                        </a:lnTo>
                        <a:lnTo>
                          <a:pt x="18" y="475"/>
                        </a:lnTo>
                        <a:lnTo>
                          <a:pt x="45" y="548"/>
                        </a:lnTo>
                        <a:lnTo>
                          <a:pt x="50" y="583"/>
                        </a:lnTo>
                        <a:lnTo>
                          <a:pt x="45" y="628"/>
                        </a:lnTo>
                        <a:lnTo>
                          <a:pt x="108" y="660"/>
                        </a:lnTo>
                        <a:lnTo>
                          <a:pt x="153" y="628"/>
                        </a:lnTo>
                        <a:lnTo>
                          <a:pt x="240" y="628"/>
                        </a:lnTo>
                        <a:lnTo>
                          <a:pt x="230" y="613"/>
                        </a:lnTo>
                        <a:lnTo>
                          <a:pt x="308" y="585"/>
                        </a:lnTo>
                        <a:lnTo>
                          <a:pt x="330" y="585"/>
                        </a:lnTo>
                        <a:lnTo>
                          <a:pt x="328" y="573"/>
                        </a:lnTo>
                        <a:lnTo>
                          <a:pt x="363" y="565"/>
                        </a:lnTo>
                        <a:lnTo>
                          <a:pt x="420" y="585"/>
                        </a:lnTo>
                        <a:lnTo>
                          <a:pt x="453" y="585"/>
                        </a:lnTo>
                        <a:lnTo>
                          <a:pt x="463" y="638"/>
                        </a:lnTo>
                        <a:lnTo>
                          <a:pt x="488" y="638"/>
                        </a:lnTo>
                        <a:lnTo>
                          <a:pt x="488" y="678"/>
                        </a:lnTo>
                        <a:lnTo>
                          <a:pt x="553" y="685"/>
                        </a:lnTo>
                        <a:lnTo>
                          <a:pt x="578" y="705"/>
                        </a:lnTo>
                        <a:lnTo>
                          <a:pt x="580" y="755"/>
                        </a:lnTo>
                        <a:lnTo>
                          <a:pt x="663" y="788"/>
                        </a:lnTo>
                        <a:lnTo>
                          <a:pt x="680" y="818"/>
                        </a:lnTo>
                        <a:lnTo>
                          <a:pt x="703" y="815"/>
                        </a:lnTo>
                        <a:lnTo>
                          <a:pt x="745" y="780"/>
                        </a:lnTo>
                        <a:lnTo>
                          <a:pt x="773" y="760"/>
                        </a:lnTo>
                        <a:lnTo>
                          <a:pt x="805" y="760"/>
                        </a:lnTo>
                        <a:lnTo>
                          <a:pt x="813" y="683"/>
                        </a:lnTo>
                        <a:lnTo>
                          <a:pt x="828" y="618"/>
                        </a:lnTo>
                        <a:lnTo>
                          <a:pt x="863" y="578"/>
                        </a:lnTo>
                        <a:lnTo>
                          <a:pt x="880" y="523"/>
                        </a:lnTo>
                        <a:lnTo>
                          <a:pt x="870" y="430"/>
                        </a:lnTo>
                        <a:lnTo>
                          <a:pt x="863" y="373"/>
                        </a:lnTo>
                        <a:lnTo>
                          <a:pt x="813" y="333"/>
                        </a:lnTo>
                        <a:lnTo>
                          <a:pt x="810" y="300"/>
                        </a:lnTo>
                        <a:lnTo>
                          <a:pt x="790" y="270"/>
                        </a:lnTo>
                        <a:lnTo>
                          <a:pt x="775" y="248"/>
                        </a:lnTo>
                        <a:lnTo>
                          <a:pt x="728" y="223"/>
                        </a:lnTo>
                        <a:lnTo>
                          <a:pt x="715" y="175"/>
                        </a:lnTo>
                        <a:lnTo>
                          <a:pt x="698" y="110"/>
                        </a:lnTo>
                        <a:lnTo>
                          <a:pt x="673" y="60"/>
                        </a:lnTo>
                        <a:lnTo>
                          <a:pt x="638" y="0"/>
                        </a:lnTo>
                        <a:lnTo>
                          <a:pt x="618" y="8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19" name="Freeform 11"/>
                  <p:cNvSpPr>
                    <a:spLocks/>
                  </p:cNvSpPr>
                  <p:nvPr/>
                </p:nvSpPr>
                <p:spPr bwMode="auto">
                  <a:xfrm>
                    <a:off x="5830" y="4750"/>
                    <a:ext cx="460" cy="380"/>
                  </a:xfrm>
                  <a:custGeom>
                    <a:avLst/>
                    <a:gdLst>
                      <a:gd name="T0" fmla="*/ 0 w 460"/>
                      <a:gd name="T1" fmla="*/ 0 h 380"/>
                      <a:gd name="T2" fmla="*/ 33 w 460"/>
                      <a:gd name="T3" fmla="*/ 95 h 380"/>
                      <a:gd name="T4" fmla="*/ 185 w 460"/>
                      <a:gd name="T5" fmla="*/ 225 h 380"/>
                      <a:gd name="T6" fmla="*/ 273 w 460"/>
                      <a:gd name="T7" fmla="*/ 202 h 380"/>
                      <a:gd name="T8" fmla="*/ 460 w 460"/>
                      <a:gd name="T9" fmla="*/ 380 h 380"/>
                      <a:gd name="T10" fmla="*/ 360 w 460"/>
                      <a:gd name="T11" fmla="*/ 197 h 380"/>
                      <a:gd name="T12" fmla="*/ 360 w 460"/>
                      <a:gd name="T13" fmla="*/ 160 h 380"/>
                      <a:gd name="T14" fmla="*/ 378 w 460"/>
                      <a:gd name="T15" fmla="*/ 120 h 380"/>
                      <a:gd name="T16" fmla="*/ 178 w 460"/>
                      <a:gd name="T17" fmla="*/ 40 h 380"/>
                      <a:gd name="T18" fmla="*/ 0 w 460"/>
                      <a:gd name="T19" fmla="*/ 0 h 3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0" h="380">
                        <a:moveTo>
                          <a:pt x="0" y="0"/>
                        </a:moveTo>
                        <a:lnTo>
                          <a:pt x="33" y="95"/>
                        </a:lnTo>
                        <a:lnTo>
                          <a:pt x="185" y="225"/>
                        </a:lnTo>
                        <a:lnTo>
                          <a:pt x="273" y="202"/>
                        </a:lnTo>
                        <a:lnTo>
                          <a:pt x="460" y="380"/>
                        </a:lnTo>
                        <a:lnTo>
                          <a:pt x="360" y="197"/>
                        </a:lnTo>
                        <a:lnTo>
                          <a:pt x="360" y="160"/>
                        </a:lnTo>
                        <a:lnTo>
                          <a:pt x="378" y="120"/>
                        </a:lnTo>
                        <a:lnTo>
                          <a:pt x="178" y="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0" name="Freeform 12"/>
                  <p:cNvSpPr>
                    <a:spLocks/>
                  </p:cNvSpPr>
                  <p:nvPr/>
                </p:nvSpPr>
                <p:spPr bwMode="auto">
                  <a:xfrm>
                    <a:off x="5335" y="4617"/>
                    <a:ext cx="283" cy="365"/>
                  </a:xfrm>
                  <a:custGeom>
                    <a:avLst/>
                    <a:gdLst>
                      <a:gd name="T0" fmla="*/ 213 w 283"/>
                      <a:gd name="T1" fmla="*/ 0 h 365"/>
                      <a:gd name="T2" fmla="*/ 100 w 283"/>
                      <a:gd name="T3" fmla="*/ 188 h 365"/>
                      <a:gd name="T4" fmla="*/ 0 w 283"/>
                      <a:gd name="T5" fmla="*/ 193 h 365"/>
                      <a:gd name="T6" fmla="*/ 33 w 283"/>
                      <a:gd name="T7" fmla="*/ 328 h 365"/>
                      <a:gd name="T8" fmla="*/ 233 w 283"/>
                      <a:gd name="T9" fmla="*/ 365 h 365"/>
                      <a:gd name="T10" fmla="*/ 283 w 283"/>
                      <a:gd name="T11" fmla="*/ 108 h 365"/>
                      <a:gd name="T12" fmla="*/ 213 w 283"/>
                      <a:gd name="T13" fmla="*/ 0 h 3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83" h="365">
                        <a:moveTo>
                          <a:pt x="213" y="0"/>
                        </a:moveTo>
                        <a:lnTo>
                          <a:pt x="100" y="188"/>
                        </a:lnTo>
                        <a:lnTo>
                          <a:pt x="0" y="193"/>
                        </a:lnTo>
                        <a:lnTo>
                          <a:pt x="33" y="328"/>
                        </a:lnTo>
                        <a:lnTo>
                          <a:pt x="233" y="365"/>
                        </a:lnTo>
                        <a:lnTo>
                          <a:pt x="283" y="108"/>
                        </a:lnTo>
                        <a:lnTo>
                          <a:pt x="213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1" name="Freeform 13"/>
                  <p:cNvSpPr>
                    <a:spLocks/>
                  </p:cNvSpPr>
                  <p:nvPr/>
                </p:nvSpPr>
                <p:spPr bwMode="auto">
                  <a:xfrm>
                    <a:off x="4965" y="4865"/>
                    <a:ext cx="303" cy="227"/>
                  </a:xfrm>
                  <a:custGeom>
                    <a:avLst/>
                    <a:gdLst>
                      <a:gd name="T0" fmla="*/ 0 w 303"/>
                      <a:gd name="T1" fmla="*/ 0 h 227"/>
                      <a:gd name="T2" fmla="*/ 178 w 303"/>
                      <a:gd name="T3" fmla="*/ 222 h 227"/>
                      <a:gd name="T4" fmla="*/ 273 w 303"/>
                      <a:gd name="T5" fmla="*/ 227 h 227"/>
                      <a:gd name="T6" fmla="*/ 303 w 303"/>
                      <a:gd name="T7" fmla="*/ 155 h 227"/>
                      <a:gd name="T8" fmla="*/ 128 w 303"/>
                      <a:gd name="T9" fmla="*/ 32 h 227"/>
                      <a:gd name="T10" fmla="*/ 0 w 303"/>
                      <a:gd name="T11" fmla="*/ 0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03" h="227">
                        <a:moveTo>
                          <a:pt x="0" y="0"/>
                        </a:moveTo>
                        <a:lnTo>
                          <a:pt x="178" y="222"/>
                        </a:lnTo>
                        <a:lnTo>
                          <a:pt x="273" y="227"/>
                        </a:lnTo>
                        <a:lnTo>
                          <a:pt x="303" y="155"/>
                        </a:lnTo>
                        <a:lnTo>
                          <a:pt x="128" y="3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2" name="Freeform 14"/>
                  <p:cNvSpPr>
                    <a:spLocks/>
                  </p:cNvSpPr>
                  <p:nvPr/>
                </p:nvSpPr>
                <p:spPr bwMode="auto">
                  <a:xfrm>
                    <a:off x="5248" y="5097"/>
                    <a:ext cx="525" cy="145"/>
                  </a:xfrm>
                  <a:custGeom>
                    <a:avLst/>
                    <a:gdLst>
                      <a:gd name="T0" fmla="*/ 0 w 525"/>
                      <a:gd name="T1" fmla="*/ 0 h 145"/>
                      <a:gd name="T2" fmla="*/ 110 w 525"/>
                      <a:gd name="T3" fmla="*/ 145 h 145"/>
                      <a:gd name="T4" fmla="*/ 525 w 525"/>
                      <a:gd name="T5" fmla="*/ 58 h 145"/>
                      <a:gd name="T6" fmla="*/ 127 w 525"/>
                      <a:gd name="T7" fmla="*/ 73 h 145"/>
                      <a:gd name="T8" fmla="*/ 0 w 525"/>
                      <a:gd name="T9" fmla="*/ 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25" h="145">
                        <a:moveTo>
                          <a:pt x="0" y="0"/>
                        </a:moveTo>
                        <a:lnTo>
                          <a:pt x="110" y="145"/>
                        </a:lnTo>
                        <a:lnTo>
                          <a:pt x="525" y="58"/>
                        </a:lnTo>
                        <a:lnTo>
                          <a:pt x="127" y="7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3" name="Freeform 15"/>
                  <p:cNvSpPr>
                    <a:spLocks/>
                  </p:cNvSpPr>
                  <p:nvPr/>
                </p:nvSpPr>
                <p:spPr bwMode="auto">
                  <a:xfrm>
                    <a:off x="6278" y="6000"/>
                    <a:ext cx="90" cy="122"/>
                  </a:xfrm>
                  <a:custGeom>
                    <a:avLst/>
                    <a:gdLst>
                      <a:gd name="T0" fmla="*/ 27 w 90"/>
                      <a:gd name="T1" fmla="*/ 0 h 122"/>
                      <a:gd name="T2" fmla="*/ 0 w 90"/>
                      <a:gd name="T3" fmla="*/ 0 h 122"/>
                      <a:gd name="T4" fmla="*/ 5 w 90"/>
                      <a:gd name="T5" fmla="*/ 27 h 122"/>
                      <a:gd name="T6" fmla="*/ 27 w 90"/>
                      <a:gd name="T7" fmla="*/ 50 h 122"/>
                      <a:gd name="T8" fmla="*/ 27 w 90"/>
                      <a:gd name="T9" fmla="*/ 92 h 122"/>
                      <a:gd name="T10" fmla="*/ 62 w 90"/>
                      <a:gd name="T11" fmla="*/ 122 h 122"/>
                      <a:gd name="T12" fmla="*/ 77 w 90"/>
                      <a:gd name="T13" fmla="*/ 100 h 122"/>
                      <a:gd name="T14" fmla="*/ 77 w 90"/>
                      <a:gd name="T15" fmla="*/ 77 h 122"/>
                      <a:gd name="T16" fmla="*/ 87 w 90"/>
                      <a:gd name="T17" fmla="*/ 60 h 122"/>
                      <a:gd name="T18" fmla="*/ 90 w 90"/>
                      <a:gd name="T19" fmla="*/ 7 h 122"/>
                      <a:gd name="T20" fmla="*/ 50 w 90"/>
                      <a:gd name="T21" fmla="*/ 20 h 122"/>
                      <a:gd name="T22" fmla="*/ 27 w 90"/>
                      <a:gd name="T23" fmla="*/ 0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0" h="122">
                        <a:moveTo>
                          <a:pt x="27" y="0"/>
                        </a:moveTo>
                        <a:lnTo>
                          <a:pt x="0" y="0"/>
                        </a:lnTo>
                        <a:lnTo>
                          <a:pt x="5" y="27"/>
                        </a:lnTo>
                        <a:lnTo>
                          <a:pt x="27" y="50"/>
                        </a:lnTo>
                        <a:lnTo>
                          <a:pt x="27" y="92"/>
                        </a:lnTo>
                        <a:lnTo>
                          <a:pt x="62" y="122"/>
                        </a:lnTo>
                        <a:lnTo>
                          <a:pt x="77" y="100"/>
                        </a:lnTo>
                        <a:lnTo>
                          <a:pt x="77" y="77"/>
                        </a:lnTo>
                        <a:lnTo>
                          <a:pt x="87" y="60"/>
                        </a:lnTo>
                        <a:lnTo>
                          <a:pt x="90" y="7"/>
                        </a:lnTo>
                        <a:lnTo>
                          <a:pt x="50" y="20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4" name="Freeform 16"/>
                  <p:cNvSpPr>
                    <a:spLocks/>
                  </p:cNvSpPr>
                  <p:nvPr/>
                </p:nvSpPr>
                <p:spPr bwMode="auto">
                  <a:xfrm>
                    <a:off x="5733" y="3207"/>
                    <a:ext cx="365" cy="593"/>
                  </a:xfrm>
                  <a:custGeom>
                    <a:avLst/>
                    <a:gdLst>
                      <a:gd name="T0" fmla="*/ 242 w 365"/>
                      <a:gd name="T1" fmla="*/ 0 h 593"/>
                      <a:gd name="T2" fmla="*/ 242 w 365"/>
                      <a:gd name="T3" fmla="*/ 78 h 593"/>
                      <a:gd name="T4" fmla="*/ 207 w 365"/>
                      <a:gd name="T5" fmla="*/ 123 h 593"/>
                      <a:gd name="T6" fmla="*/ 220 w 365"/>
                      <a:gd name="T7" fmla="*/ 208 h 593"/>
                      <a:gd name="T8" fmla="*/ 182 w 365"/>
                      <a:gd name="T9" fmla="*/ 310 h 593"/>
                      <a:gd name="T10" fmla="*/ 125 w 365"/>
                      <a:gd name="T11" fmla="*/ 400 h 593"/>
                      <a:gd name="T12" fmla="*/ 20 w 365"/>
                      <a:gd name="T13" fmla="*/ 483 h 593"/>
                      <a:gd name="T14" fmla="*/ 0 w 365"/>
                      <a:gd name="T15" fmla="*/ 593 h 593"/>
                      <a:gd name="T16" fmla="*/ 40 w 365"/>
                      <a:gd name="T17" fmla="*/ 593 h 593"/>
                      <a:gd name="T18" fmla="*/ 50 w 365"/>
                      <a:gd name="T19" fmla="*/ 490 h 593"/>
                      <a:gd name="T20" fmla="*/ 172 w 365"/>
                      <a:gd name="T21" fmla="*/ 480 h 593"/>
                      <a:gd name="T22" fmla="*/ 275 w 365"/>
                      <a:gd name="T23" fmla="*/ 410 h 593"/>
                      <a:gd name="T24" fmla="*/ 270 w 365"/>
                      <a:gd name="T25" fmla="*/ 268 h 593"/>
                      <a:gd name="T26" fmla="*/ 297 w 365"/>
                      <a:gd name="T27" fmla="*/ 213 h 593"/>
                      <a:gd name="T28" fmla="*/ 252 w 365"/>
                      <a:gd name="T29" fmla="*/ 135 h 593"/>
                      <a:gd name="T30" fmla="*/ 322 w 365"/>
                      <a:gd name="T31" fmla="*/ 100 h 593"/>
                      <a:gd name="T32" fmla="*/ 365 w 365"/>
                      <a:gd name="T33" fmla="*/ 23 h 593"/>
                      <a:gd name="T34" fmla="*/ 270 w 365"/>
                      <a:gd name="T35" fmla="*/ 40 h 593"/>
                      <a:gd name="T36" fmla="*/ 242 w 365"/>
                      <a:gd name="T37" fmla="*/ 0 h 5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65" h="593">
                        <a:moveTo>
                          <a:pt x="242" y="0"/>
                        </a:moveTo>
                        <a:lnTo>
                          <a:pt x="242" y="78"/>
                        </a:lnTo>
                        <a:lnTo>
                          <a:pt x="207" y="123"/>
                        </a:lnTo>
                        <a:lnTo>
                          <a:pt x="220" y="208"/>
                        </a:lnTo>
                        <a:lnTo>
                          <a:pt x="182" y="310"/>
                        </a:lnTo>
                        <a:lnTo>
                          <a:pt x="125" y="400"/>
                        </a:lnTo>
                        <a:lnTo>
                          <a:pt x="20" y="483"/>
                        </a:lnTo>
                        <a:lnTo>
                          <a:pt x="0" y="593"/>
                        </a:lnTo>
                        <a:lnTo>
                          <a:pt x="40" y="593"/>
                        </a:lnTo>
                        <a:lnTo>
                          <a:pt x="50" y="490"/>
                        </a:lnTo>
                        <a:lnTo>
                          <a:pt x="172" y="480"/>
                        </a:lnTo>
                        <a:lnTo>
                          <a:pt x="275" y="410"/>
                        </a:lnTo>
                        <a:lnTo>
                          <a:pt x="270" y="268"/>
                        </a:lnTo>
                        <a:lnTo>
                          <a:pt x="297" y="213"/>
                        </a:lnTo>
                        <a:lnTo>
                          <a:pt x="252" y="135"/>
                        </a:lnTo>
                        <a:lnTo>
                          <a:pt x="322" y="100"/>
                        </a:lnTo>
                        <a:lnTo>
                          <a:pt x="365" y="23"/>
                        </a:lnTo>
                        <a:lnTo>
                          <a:pt x="270" y="40"/>
                        </a:lnTo>
                        <a:lnTo>
                          <a:pt x="242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5" name="Freeform 17"/>
                  <p:cNvSpPr>
                    <a:spLocks/>
                  </p:cNvSpPr>
                  <p:nvPr/>
                </p:nvSpPr>
                <p:spPr bwMode="auto">
                  <a:xfrm>
                    <a:off x="5585" y="4050"/>
                    <a:ext cx="55" cy="87"/>
                  </a:xfrm>
                  <a:custGeom>
                    <a:avLst/>
                    <a:gdLst>
                      <a:gd name="T0" fmla="*/ 33 w 55"/>
                      <a:gd name="T1" fmla="*/ 0 h 87"/>
                      <a:gd name="T2" fmla="*/ 55 w 55"/>
                      <a:gd name="T3" fmla="*/ 35 h 87"/>
                      <a:gd name="T4" fmla="*/ 20 w 55"/>
                      <a:gd name="T5" fmla="*/ 85 h 87"/>
                      <a:gd name="T6" fmla="*/ 0 w 55"/>
                      <a:gd name="T7" fmla="*/ 87 h 87"/>
                      <a:gd name="T8" fmla="*/ 10 w 55"/>
                      <a:gd name="T9" fmla="*/ 40 h 87"/>
                      <a:gd name="T10" fmla="*/ 33 w 55"/>
                      <a:gd name="T11" fmla="*/ 0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5" h="87">
                        <a:moveTo>
                          <a:pt x="33" y="0"/>
                        </a:moveTo>
                        <a:lnTo>
                          <a:pt x="55" y="35"/>
                        </a:lnTo>
                        <a:lnTo>
                          <a:pt x="20" y="85"/>
                        </a:lnTo>
                        <a:lnTo>
                          <a:pt x="0" y="87"/>
                        </a:lnTo>
                        <a:lnTo>
                          <a:pt x="10" y="40"/>
                        </a:lnTo>
                        <a:lnTo>
                          <a:pt x="33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6" name="Freeform 18"/>
                  <p:cNvSpPr>
                    <a:spLocks/>
                  </p:cNvSpPr>
                  <p:nvPr/>
                </p:nvSpPr>
                <p:spPr bwMode="auto">
                  <a:xfrm>
                    <a:off x="5645" y="4177"/>
                    <a:ext cx="88" cy="125"/>
                  </a:xfrm>
                  <a:custGeom>
                    <a:avLst/>
                    <a:gdLst>
                      <a:gd name="T0" fmla="*/ 35 w 88"/>
                      <a:gd name="T1" fmla="*/ 0 h 125"/>
                      <a:gd name="T2" fmla="*/ 58 w 88"/>
                      <a:gd name="T3" fmla="*/ 43 h 125"/>
                      <a:gd name="T4" fmla="*/ 33 w 88"/>
                      <a:gd name="T5" fmla="*/ 65 h 125"/>
                      <a:gd name="T6" fmla="*/ 35 w 88"/>
                      <a:gd name="T7" fmla="*/ 78 h 125"/>
                      <a:gd name="T8" fmla="*/ 88 w 88"/>
                      <a:gd name="T9" fmla="*/ 100 h 125"/>
                      <a:gd name="T10" fmla="*/ 83 w 88"/>
                      <a:gd name="T11" fmla="*/ 120 h 125"/>
                      <a:gd name="T12" fmla="*/ 50 w 88"/>
                      <a:gd name="T13" fmla="*/ 103 h 125"/>
                      <a:gd name="T14" fmla="*/ 15 w 88"/>
                      <a:gd name="T15" fmla="*/ 125 h 125"/>
                      <a:gd name="T16" fmla="*/ 0 w 88"/>
                      <a:gd name="T17" fmla="*/ 98 h 125"/>
                      <a:gd name="T18" fmla="*/ 18 w 88"/>
                      <a:gd name="T19" fmla="*/ 83 h 125"/>
                      <a:gd name="T20" fmla="*/ 3 w 88"/>
                      <a:gd name="T21" fmla="*/ 60 h 125"/>
                      <a:gd name="T22" fmla="*/ 35 w 88"/>
                      <a:gd name="T23" fmla="*/ 0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8" h="125">
                        <a:moveTo>
                          <a:pt x="35" y="0"/>
                        </a:moveTo>
                        <a:lnTo>
                          <a:pt x="58" y="43"/>
                        </a:lnTo>
                        <a:lnTo>
                          <a:pt x="33" y="65"/>
                        </a:lnTo>
                        <a:lnTo>
                          <a:pt x="35" y="78"/>
                        </a:lnTo>
                        <a:lnTo>
                          <a:pt x="88" y="100"/>
                        </a:lnTo>
                        <a:lnTo>
                          <a:pt x="83" y="120"/>
                        </a:lnTo>
                        <a:lnTo>
                          <a:pt x="50" y="103"/>
                        </a:lnTo>
                        <a:lnTo>
                          <a:pt x="15" y="125"/>
                        </a:lnTo>
                        <a:lnTo>
                          <a:pt x="0" y="98"/>
                        </a:lnTo>
                        <a:lnTo>
                          <a:pt x="18" y="83"/>
                        </a:lnTo>
                        <a:lnTo>
                          <a:pt x="3" y="60"/>
                        </a:ln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7" name="Freeform 19"/>
                  <p:cNvSpPr>
                    <a:spLocks/>
                  </p:cNvSpPr>
                  <p:nvPr/>
                </p:nvSpPr>
                <p:spPr bwMode="auto">
                  <a:xfrm>
                    <a:off x="5728" y="4315"/>
                    <a:ext cx="37" cy="65"/>
                  </a:xfrm>
                  <a:custGeom>
                    <a:avLst/>
                    <a:gdLst>
                      <a:gd name="T0" fmla="*/ 17 w 37"/>
                      <a:gd name="T1" fmla="*/ 0 h 65"/>
                      <a:gd name="T2" fmla="*/ 0 w 37"/>
                      <a:gd name="T3" fmla="*/ 27 h 65"/>
                      <a:gd name="T4" fmla="*/ 30 w 37"/>
                      <a:gd name="T5" fmla="*/ 65 h 65"/>
                      <a:gd name="T6" fmla="*/ 37 w 37"/>
                      <a:gd name="T7" fmla="*/ 55 h 65"/>
                      <a:gd name="T8" fmla="*/ 17 w 37"/>
                      <a:gd name="T9" fmla="*/ 0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" h="65">
                        <a:moveTo>
                          <a:pt x="17" y="0"/>
                        </a:moveTo>
                        <a:lnTo>
                          <a:pt x="0" y="27"/>
                        </a:lnTo>
                        <a:lnTo>
                          <a:pt x="30" y="65"/>
                        </a:lnTo>
                        <a:lnTo>
                          <a:pt x="37" y="55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8" name="Freeform 20"/>
                  <p:cNvSpPr>
                    <a:spLocks/>
                  </p:cNvSpPr>
                  <p:nvPr/>
                </p:nvSpPr>
                <p:spPr bwMode="auto">
                  <a:xfrm>
                    <a:off x="5665" y="4315"/>
                    <a:ext cx="15" cy="42"/>
                  </a:xfrm>
                  <a:custGeom>
                    <a:avLst/>
                    <a:gdLst>
                      <a:gd name="T0" fmla="*/ 15 w 15"/>
                      <a:gd name="T1" fmla="*/ 0 h 42"/>
                      <a:gd name="T2" fmla="*/ 13 w 15"/>
                      <a:gd name="T3" fmla="*/ 42 h 42"/>
                      <a:gd name="T4" fmla="*/ 0 w 15"/>
                      <a:gd name="T5" fmla="*/ 25 h 42"/>
                      <a:gd name="T6" fmla="*/ 15 w 15"/>
                      <a:gd name="T7" fmla="*/ 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5" h="42">
                        <a:moveTo>
                          <a:pt x="15" y="0"/>
                        </a:moveTo>
                        <a:lnTo>
                          <a:pt x="13" y="42"/>
                        </a:lnTo>
                        <a:lnTo>
                          <a:pt x="0" y="25"/>
                        </a:lnTo>
                        <a:lnTo>
                          <a:pt x="15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29" name="Freeform 21"/>
                  <p:cNvSpPr>
                    <a:spLocks/>
                  </p:cNvSpPr>
                  <p:nvPr/>
                </p:nvSpPr>
                <p:spPr bwMode="auto">
                  <a:xfrm>
                    <a:off x="4443" y="4717"/>
                    <a:ext cx="87" cy="163"/>
                  </a:xfrm>
                  <a:custGeom>
                    <a:avLst/>
                    <a:gdLst>
                      <a:gd name="T0" fmla="*/ 40 w 87"/>
                      <a:gd name="T1" fmla="*/ 0 h 163"/>
                      <a:gd name="T2" fmla="*/ 0 w 87"/>
                      <a:gd name="T3" fmla="*/ 78 h 163"/>
                      <a:gd name="T4" fmla="*/ 35 w 87"/>
                      <a:gd name="T5" fmla="*/ 163 h 163"/>
                      <a:gd name="T6" fmla="*/ 87 w 87"/>
                      <a:gd name="T7" fmla="*/ 95 h 163"/>
                      <a:gd name="T8" fmla="*/ 40 w 87"/>
                      <a:gd name="T9" fmla="*/ 0 h 1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163">
                        <a:moveTo>
                          <a:pt x="40" y="0"/>
                        </a:moveTo>
                        <a:lnTo>
                          <a:pt x="0" y="78"/>
                        </a:lnTo>
                        <a:lnTo>
                          <a:pt x="35" y="163"/>
                        </a:lnTo>
                        <a:lnTo>
                          <a:pt x="87" y="95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0" name="Freeform 22"/>
                  <p:cNvSpPr>
                    <a:spLocks/>
                  </p:cNvSpPr>
                  <p:nvPr/>
                </p:nvSpPr>
                <p:spPr bwMode="auto">
                  <a:xfrm>
                    <a:off x="2383" y="2957"/>
                    <a:ext cx="157" cy="253"/>
                  </a:xfrm>
                  <a:custGeom>
                    <a:avLst/>
                    <a:gdLst>
                      <a:gd name="T0" fmla="*/ 125 w 157"/>
                      <a:gd name="T1" fmla="*/ 0 h 253"/>
                      <a:gd name="T2" fmla="*/ 92 w 157"/>
                      <a:gd name="T3" fmla="*/ 0 h 253"/>
                      <a:gd name="T4" fmla="*/ 72 w 157"/>
                      <a:gd name="T5" fmla="*/ 18 h 253"/>
                      <a:gd name="T6" fmla="*/ 55 w 157"/>
                      <a:gd name="T7" fmla="*/ 35 h 253"/>
                      <a:gd name="T8" fmla="*/ 55 w 157"/>
                      <a:gd name="T9" fmla="*/ 108 h 253"/>
                      <a:gd name="T10" fmla="*/ 77 w 157"/>
                      <a:gd name="T11" fmla="*/ 120 h 253"/>
                      <a:gd name="T12" fmla="*/ 77 w 157"/>
                      <a:gd name="T13" fmla="*/ 153 h 253"/>
                      <a:gd name="T14" fmla="*/ 60 w 157"/>
                      <a:gd name="T15" fmla="*/ 155 h 253"/>
                      <a:gd name="T16" fmla="*/ 40 w 157"/>
                      <a:gd name="T17" fmla="*/ 180 h 253"/>
                      <a:gd name="T18" fmla="*/ 40 w 157"/>
                      <a:gd name="T19" fmla="*/ 213 h 253"/>
                      <a:gd name="T20" fmla="*/ 0 w 157"/>
                      <a:gd name="T21" fmla="*/ 253 h 253"/>
                      <a:gd name="T22" fmla="*/ 117 w 157"/>
                      <a:gd name="T23" fmla="*/ 253 h 253"/>
                      <a:gd name="T24" fmla="*/ 157 w 157"/>
                      <a:gd name="T25" fmla="*/ 205 h 253"/>
                      <a:gd name="T26" fmla="*/ 117 w 157"/>
                      <a:gd name="T27" fmla="*/ 168 h 253"/>
                      <a:gd name="T28" fmla="*/ 117 w 157"/>
                      <a:gd name="T29" fmla="*/ 55 h 253"/>
                      <a:gd name="T30" fmla="*/ 140 w 157"/>
                      <a:gd name="T31" fmla="*/ 33 h 253"/>
                      <a:gd name="T32" fmla="*/ 102 w 157"/>
                      <a:gd name="T33" fmla="*/ 33 h 253"/>
                      <a:gd name="T34" fmla="*/ 125 w 157"/>
                      <a:gd name="T35" fmla="*/ 0 h 2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57" h="253">
                        <a:moveTo>
                          <a:pt x="125" y="0"/>
                        </a:moveTo>
                        <a:lnTo>
                          <a:pt x="92" y="0"/>
                        </a:lnTo>
                        <a:lnTo>
                          <a:pt x="72" y="18"/>
                        </a:lnTo>
                        <a:lnTo>
                          <a:pt x="55" y="35"/>
                        </a:lnTo>
                        <a:lnTo>
                          <a:pt x="55" y="108"/>
                        </a:lnTo>
                        <a:lnTo>
                          <a:pt x="77" y="120"/>
                        </a:lnTo>
                        <a:lnTo>
                          <a:pt x="77" y="153"/>
                        </a:lnTo>
                        <a:lnTo>
                          <a:pt x="60" y="155"/>
                        </a:lnTo>
                        <a:lnTo>
                          <a:pt x="40" y="180"/>
                        </a:lnTo>
                        <a:lnTo>
                          <a:pt x="40" y="213"/>
                        </a:lnTo>
                        <a:lnTo>
                          <a:pt x="0" y="253"/>
                        </a:lnTo>
                        <a:lnTo>
                          <a:pt x="117" y="253"/>
                        </a:lnTo>
                        <a:lnTo>
                          <a:pt x="157" y="205"/>
                        </a:lnTo>
                        <a:lnTo>
                          <a:pt x="117" y="168"/>
                        </a:lnTo>
                        <a:lnTo>
                          <a:pt x="117" y="55"/>
                        </a:lnTo>
                        <a:lnTo>
                          <a:pt x="140" y="33"/>
                        </a:lnTo>
                        <a:lnTo>
                          <a:pt x="102" y="33"/>
                        </a:lnTo>
                        <a:lnTo>
                          <a:pt x="125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1" name="Freeform 23"/>
                  <p:cNvSpPr>
                    <a:spLocks/>
                  </p:cNvSpPr>
                  <p:nvPr/>
                </p:nvSpPr>
                <p:spPr bwMode="auto">
                  <a:xfrm>
                    <a:off x="2328" y="3032"/>
                    <a:ext cx="97" cy="103"/>
                  </a:xfrm>
                  <a:custGeom>
                    <a:avLst/>
                    <a:gdLst>
                      <a:gd name="T0" fmla="*/ 95 w 97"/>
                      <a:gd name="T1" fmla="*/ 3 h 103"/>
                      <a:gd name="T2" fmla="*/ 70 w 97"/>
                      <a:gd name="T3" fmla="*/ 0 h 103"/>
                      <a:gd name="T4" fmla="*/ 40 w 97"/>
                      <a:gd name="T5" fmla="*/ 33 h 103"/>
                      <a:gd name="T6" fmla="*/ 2 w 97"/>
                      <a:gd name="T7" fmla="*/ 73 h 103"/>
                      <a:gd name="T8" fmla="*/ 0 w 97"/>
                      <a:gd name="T9" fmla="*/ 103 h 103"/>
                      <a:gd name="T10" fmla="*/ 57 w 97"/>
                      <a:gd name="T11" fmla="*/ 103 h 103"/>
                      <a:gd name="T12" fmla="*/ 85 w 97"/>
                      <a:gd name="T13" fmla="*/ 78 h 103"/>
                      <a:gd name="T14" fmla="*/ 80 w 97"/>
                      <a:gd name="T15" fmla="*/ 35 h 103"/>
                      <a:gd name="T16" fmla="*/ 97 w 97"/>
                      <a:gd name="T17" fmla="*/ 33 h 103"/>
                      <a:gd name="T18" fmla="*/ 95 w 97"/>
                      <a:gd name="T19" fmla="*/ 3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97" h="103">
                        <a:moveTo>
                          <a:pt x="95" y="3"/>
                        </a:moveTo>
                        <a:lnTo>
                          <a:pt x="70" y="0"/>
                        </a:lnTo>
                        <a:lnTo>
                          <a:pt x="40" y="33"/>
                        </a:lnTo>
                        <a:lnTo>
                          <a:pt x="2" y="73"/>
                        </a:lnTo>
                        <a:lnTo>
                          <a:pt x="0" y="103"/>
                        </a:lnTo>
                        <a:lnTo>
                          <a:pt x="57" y="103"/>
                        </a:lnTo>
                        <a:lnTo>
                          <a:pt x="85" y="78"/>
                        </a:lnTo>
                        <a:lnTo>
                          <a:pt x="80" y="35"/>
                        </a:lnTo>
                        <a:lnTo>
                          <a:pt x="97" y="33"/>
                        </a:lnTo>
                        <a:lnTo>
                          <a:pt x="95" y="3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2" name="Freeform 24"/>
                  <p:cNvSpPr>
                    <a:spLocks/>
                  </p:cNvSpPr>
                  <p:nvPr/>
                </p:nvSpPr>
                <p:spPr bwMode="auto">
                  <a:xfrm>
                    <a:off x="3298" y="5085"/>
                    <a:ext cx="112" cy="390"/>
                  </a:xfrm>
                  <a:custGeom>
                    <a:avLst/>
                    <a:gdLst>
                      <a:gd name="T0" fmla="*/ 85 w 112"/>
                      <a:gd name="T1" fmla="*/ 0 h 390"/>
                      <a:gd name="T2" fmla="*/ 60 w 112"/>
                      <a:gd name="T3" fmla="*/ 97 h 390"/>
                      <a:gd name="T4" fmla="*/ 0 w 112"/>
                      <a:gd name="T5" fmla="*/ 132 h 390"/>
                      <a:gd name="T6" fmla="*/ 17 w 112"/>
                      <a:gd name="T7" fmla="*/ 187 h 390"/>
                      <a:gd name="T8" fmla="*/ 22 w 112"/>
                      <a:gd name="T9" fmla="*/ 232 h 390"/>
                      <a:gd name="T10" fmla="*/ 0 w 112"/>
                      <a:gd name="T11" fmla="*/ 287 h 390"/>
                      <a:gd name="T12" fmla="*/ 5 w 112"/>
                      <a:gd name="T13" fmla="*/ 390 h 390"/>
                      <a:gd name="T14" fmla="*/ 82 w 112"/>
                      <a:gd name="T15" fmla="*/ 347 h 390"/>
                      <a:gd name="T16" fmla="*/ 100 w 112"/>
                      <a:gd name="T17" fmla="*/ 222 h 390"/>
                      <a:gd name="T18" fmla="*/ 112 w 112"/>
                      <a:gd name="T19" fmla="*/ 150 h 390"/>
                      <a:gd name="T20" fmla="*/ 85 w 112"/>
                      <a:gd name="T21" fmla="*/ 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2" h="390">
                        <a:moveTo>
                          <a:pt x="85" y="0"/>
                        </a:moveTo>
                        <a:lnTo>
                          <a:pt x="60" y="97"/>
                        </a:lnTo>
                        <a:lnTo>
                          <a:pt x="0" y="132"/>
                        </a:lnTo>
                        <a:lnTo>
                          <a:pt x="17" y="187"/>
                        </a:lnTo>
                        <a:lnTo>
                          <a:pt x="22" y="232"/>
                        </a:lnTo>
                        <a:lnTo>
                          <a:pt x="0" y="287"/>
                        </a:lnTo>
                        <a:lnTo>
                          <a:pt x="5" y="390"/>
                        </a:lnTo>
                        <a:lnTo>
                          <a:pt x="82" y="347"/>
                        </a:lnTo>
                        <a:lnTo>
                          <a:pt x="100" y="222"/>
                        </a:lnTo>
                        <a:lnTo>
                          <a:pt x="112" y="150"/>
                        </a:lnTo>
                        <a:lnTo>
                          <a:pt x="85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3" name="Freeform 25"/>
                  <p:cNvSpPr>
                    <a:spLocks/>
                  </p:cNvSpPr>
                  <p:nvPr/>
                </p:nvSpPr>
                <p:spPr bwMode="auto">
                  <a:xfrm>
                    <a:off x="2590" y="3492"/>
                    <a:ext cx="18" cy="35"/>
                  </a:xfrm>
                  <a:custGeom>
                    <a:avLst/>
                    <a:gdLst>
                      <a:gd name="T0" fmla="*/ 0 w 18"/>
                      <a:gd name="T1" fmla="*/ 3 h 35"/>
                      <a:gd name="T2" fmla="*/ 0 w 18"/>
                      <a:gd name="T3" fmla="*/ 35 h 35"/>
                      <a:gd name="T4" fmla="*/ 18 w 18"/>
                      <a:gd name="T5" fmla="*/ 18 h 35"/>
                      <a:gd name="T6" fmla="*/ 18 w 18"/>
                      <a:gd name="T7" fmla="*/ 0 h 35"/>
                      <a:gd name="T8" fmla="*/ 0 w 18"/>
                      <a:gd name="T9" fmla="*/ 3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" h="35">
                        <a:moveTo>
                          <a:pt x="0" y="3"/>
                        </a:moveTo>
                        <a:lnTo>
                          <a:pt x="0" y="35"/>
                        </a:lnTo>
                        <a:lnTo>
                          <a:pt x="18" y="18"/>
                        </a:lnTo>
                        <a:lnTo>
                          <a:pt x="18" y="0"/>
                        </a:lnTo>
                        <a:lnTo>
                          <a:pt x="0" y="3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4" name="Freeform 26"/>
                  <p:cNvSpPr>
                    <a:spLocks/>
                  </p:cNvSpPr>
                  <p:nvPr/>
                </p:nvSpPr>
                <p:spPr bwMode="auto">
                  <a:xfrm>
                    <a:off x="2588" y="3537"/>
                    <a:ext cx="22" cy="73"/>
                  </a:xfrm>
                  <a:custGeom>
                    <a:avLst/>
                    <a:gdLst>
                      <a:gd name="T0" fmla="*/ 20 w 22"/>
                      <a:gd name="T1" fmla="*/ 0 h 73"/>
                      <a:gd name="T2" fmla="*/ 0 w 22"/>
                      <a:gd name="T3" fmla="*/ 30 h 73"/>
                      <a:gd name="T4" fmla="*/ 0 w 22"/>
                      <a:gd name="T5" fmla="*/ 73 h 73"/>
                      <a:gd name="T6" fmla="*/ 22 w 22"/>
                      <a:gd name="T7" fmla="*/ 70 h 73"/>
                      <a:gd name="T8" fmla="*/ 20 w 22"/>
                      <a:gd name="T9" fmla="*/ 0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3">
                        <a:moveTo>
                          <a:pt x="20" y="0"/>
                        </a:moveTo>
                        <a:lnTo>
                          <a:pt x="0" y="30"/>
                        </a:lnTo>
                        <a:lnTo>
                          <a:pt x="0" y="73"/>
                        </a:lnTo>
                        <a:lnTo>
                          <a:pt x="22" y="70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5" name="Freeform 27"/>
                  <p:cNvSpPr>
                    <a:spLocks/>
                  </p:cNvSpPr>
                  <p:nvPr/>
                </p:nvSpPr>
                <p:spPr bwMode="auto">
                  <a:xfrm>
                    <a:off x="2675" y="3652"/>
                    <a:ext cx="50" cy="48"/>
                  </a:xfrm>
                  <a:custGeom>
                    <a:avLst/>
                    <a:gdLst>
                      <a:gd name="T0" fmla="*/ 0 w 50"/>
                      <a:gd name="T1" fmla="*/ 0 h 48"/>
                      <a:gd name="T2" fmla="*/ 48 w 50"/>
                      <a:gd name="T3" fmla="*/ 0 h 48"/>
                      <a:gd name="T4" fmla="*/ 50 w 50"/>
                      <a:gd name="T5" fmla="*/ 48 h 48"/>
                      <a:gd name="T6" fmla="*/ 0 w 50"/>
                      <a:gd name="T7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0" h="48">
                        <a:moveTo>
                          <a:pt x="0" y="0"/>
                        </a:moveTo>
                        <a:lnTo>
                          <a:pt x="48" y="0"/>
                        </a:lnTo>
                        <a:lnTo>
                          <a:pt x="50" y="4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  <p:sp>
                <p:nvSpPr>
                  <p:cNvPr id="36" name="Freeform 28"/>
                  <p:cNvSpPr>
                    <a:spLocks/>
                  </p:cNvSpPr>
                  <p:nvPr/>
                </p:nvSpPr>
                <p:spPr bwMode="auto">
                  <a:xfrm>
                    <a:off x="2225" y="2065"/>
                    <a:ext cx="4355" cy="2815"/>
                  </a:xfrm>
                  <a:custGeom>
                    <a:avLst/>
                    <a:gdLst>
                      <a:gd name="T0" fmla="*/ 2065 w 4355"/>
                      <a:gd name="T1" fmla="*/ 62 h 2815"/>
                      <a:gd name="T2" fmla="*/ 2898 w 4355"/>
                      <a:gd name="T3" fmla="*/ 27 h 2815"/>
                      <a:gd name="T4" fmla="*/ 3423 w 4355"/>
                      <a:gd name="T5" fmla="*/ 270 h 2815"/>
                      <a:gd name="T6" fmla="*/ 4055 w 4355"/>
                      <a:gd name="T7" fmla="*/ 337 h 2815"/>
                      <a:gd name="T8" fmla="*/ 4338 w 4355"/>
                      <a:gd name="T9" fmla="*/ 570 h 2815"/>
                      <a:gd name="T10" fmla="*/ 3995 w 4355"/>
                      <a:gd name="T11" fmla="*/ 805 h 2815"/>
                      <a:gd name="T12" fmla="*/ 3848 w 4355"/>
                      <a:gd name="T13" fmla="*/ 1027 h 2815"/>
                      <a:gd name="T14" fmla="*/ 3780 w 4355"/>
                      <a:gd name="T15" fmla="*/ 805 h 2815"/>
                      <a:gd name="T16" fmla="*/ 3563 w 4355"/>
                      <a:gd name="T17" fmla="*/ 1002 h 2815"/>
                      <a:gd name="T18" fmla="*/ 3528 w 4355"/>
                      <a:gd name="T19" fmla="*/ 1337 h 2815"/>
                      <a:gd name="T20" fmla="*/ 3518 w 4355"/>
                      <a:gd name="T21" fmla="*/ 1517 h 2815"/>
                      <a:gd name="T22" fmla="*/ 3450 w 4355"/>
                      <a:gd name="T23" fmla="*/ 1515 h 2815"/>
                      <a:gd name="T24" fmla="*/ 3408 w 4355"/>
                      <a:gd name="T25" fmla="*/ 1795 h 2815"/>
                      <a:gd name="T26" fmla="*/ 3113 w 4355"/>
                      <a:gd name="T27" fmla="*/ 2155 h 2815"/>
                      <a:gd name="T28" fmla="*/ 2960 w 4355"/>
                      <a:gd name="T29" fmla="*/ 2592 h 2815"/>
                      <a:gd name="T30" fmla="*/ 2988 w 4355"/>
                      <a:gd name="T31" fmla="*/ 2815 h 2815"/>
                      <a:gd name="T32" fmla="*/ 2393 w 4355"/>
                      <a:gd name="T33" fmla="*/ 2182 h 2815"/>
                      <a:gd name="T34" fmla="*/ 2113 w 4355"/>
                      <a:gd name="T35" fmla="*/ 2710 h 2815"/>
                      <a:gd name="T36" fmla="*/ 1738 w 4355"/>
                      <a:gd name="T37" fmla="*/ 2232 h 2815"/>
                      <a:gd name="T38" fmla="*/ 1208 w 4355"/>
                      <a:gd name="T39" fmla="*/ 1877 h 2815"/>
                      <a:gd name="T40" fmla="*/ 1415 w 4355"/>
                      <a:gd name="T41" fmla="*/ 2112 h 2815"/>
                      <a:gd name="T42" fmla="*/ 1093 w 4355"/>
                      <a:gd name="T43" fmla="*/ 2215 h 2815"/>
                      <a:gd name="T44" fmla="*/ 828 w 4355"/>
                      <a:gd name="T45" fmla="*/ 1837 h 2815"/>
                      <a:gd name="T46" fmla="*/ 940 w 4355"/>
                      <a:gd name="T47" fmla="*/ 1582 h 2815"/>
                      <a:gd name="T48" fmla="*/ 743 w 4355"/>
                      <a:gd name="T49" fmla="*/ 1517 h 2815"/>
                      <a:gd name="T50" fmla="*/ 868 w 4355"/>
                      <a:gd name="T51" fmla="*/ 1442 h 2815"/>
                      <a:gd name="T52" fmla="*/ 928 w 4355"/>
                      <a:gd name="T53" fmla="*/ 1345 h 2815"/>
                      <a:gd name="T54" fmla="*/ 913 w 4355"/>
                      <a:gd name="T55" fmla="*/ 1330 h 2815"/>
                      <a:gd name="T56" fmla="*/ 843 w 4355"/>
                      <a:gd name="T57" fmla="*/ 1337 h 2815"/>
                      <a:gd name="T58" fmla="*/ 770 w 4355"/>
                      <a:gd name="T59" fmla="*/ 1345 h 2815"/>
                      <a:gd name="T60" fmla="*/ 763 w 4355"/>
                      <a:gd name="T61" fmla="*/ 1492 h 2815"/>
                      <a:gd name="T62" fmla="*/ 703 w 4355"/>
                      <a:gd name="T63" fmla="*/ 1582 h 2815"/>
                      <a:gd name="T64" fmla="*/ 595 w 4355"/>
                      <a:gd name="T65" fmla="*/ 1535 h 2815"/>
                      <a:gd name="T66" fmla="*/ 485 w 4355"/>
                      <a:gd name="T67" fmla="*/ 1352 h 2815"/>
                      <a:gd name="T68" fmla="*/ 563 w 4355"/>
                      <a:gd name="T69" fmla="*/ 1532 h 2815"/>
                      <a:gd name="T70" fmla="*/ 538 w 4355"/>
                      <a:gd name="T71" fmla="*/ 1560 h 2815"/>
                      <a:gd name="T72" fmla="*/ 410 w 4355"/>
                      <a:gd name="T73" fmla="*/ 1430 h 2815"/>
                      <a:gd name="T74" fmla="*/ 265 w 4355"/>
                      <a:gd name="T75" fmla="*/ 1395 h 2815"/>
                      <a:gd name="T76" fmla="*/ 0 w 4355"/>
                      <a:gd name="T77" fmla="*/ 1415 h 2815"/>
                      <a:gd name="T78" fmla="*/ 158 w 4355"/>
                      <a:gd name="T79" fmla="*/ 1365 h 2815"/>
                      <a:gd name="T80" fmla="*/ 270 w 4355"/>
                      <a:gd name="T81" fmla="*/ 1180 h 2815"/>
                      <a:gd name="T82" fmla="*/ 420 w 4355"/>
                      <a:gd name="T83" fmla="*/ 1085 h 2815"/>
                      <a:gd name="T84" fmla="*/ 485 w 4355"/>
                      <a:gd name="T85" fmla="*/ 1037 h 2815"/>
                      <a:gd name="T86" fmla="*/ 518 w 4355"/>
                      <a:gd name="T87" fmla="*/ 1097 h 2815"/>
                      <a:gd name="T88" fmla="*/ 633 w 4355"/>
                      <a:gd name="T89" fmla="*/ 1045 h 2815"/>
                      <a:gd name="T90" fmla="*/ 735 w 4355"/>
                      <a:gd name="T91" fmla="*/ 935 h 2815"/>
                      <a:gd name="T92" fmla="*/ 620 w 4355"/>
                      <a:gd name="T93" fmla="*/ 827 h 2815"/>
                      <a:gd name="T94" fmla="*/ 643 w 4355"/>
                      <a:gd name="T95" fmla="*/ 720 h 2815"/>
                      <a:gd name="T96" fmla="*/ 583 w 4355"/>
                      <a:gd name="T97" fmla="*/ 917 h 2815"/>
                      <a:gd name="T98" fmla="*/ 490 w 4355"/>
                      <a:gd name="T99" fmla="*/ 1050 h 2815"/>
                      <a:gd name="T100" fmla="*/ 398 w 4355"/>
                      <a:gd name="T101" fmla="*/ 950 h 2815"/>
                      <a:gd name="T102" fmla="*/ 565 w 4355"/>
                      <a:gd name="T103" fmla="*/ 632 h 2815"/>
                      <a:gd name="T104" fmla="*/ 915 w 4355"/>
                      <a:gd name="T105" fmla="*/ 657 h 2815"/>
                      <a:gd name="T106" fmla="*/ 1055 w 4355"/>
                      <a:gd name="T107" fmla="*/ 677 h 2815"/>
                      <a:gd name="T108" fmla="*/ 1350 w 4355"/>
                      <a:gd name="T109" fmla="*/ 405 h 2815"/>
                      <a:gd name="T110" fmla="*/ 1205 w 4355"/>
                      <a:gd name="T111" fmla="*/ 630 h 2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4355" h="2815">
                        <a:moveTo>
                          <a:pt x="1498" y="492"/>
                        </a:moveTo>
                        <a:lnTo>
                          <a:pt x="1730" y="380"/>
                        </a:lnTo>
                        <a:lnTo>
                          <a:pt x="2073" y="232"/>
                        </a:lnTo>
                        <a:lnTo>
                          <a:pt x="2065" y="62"/>
                        </a:lnTo>
                        <a:lnTo>
                          <a:pt x="2343" y="27"/>
                        </a:lnTo>
                        <a:lnTo>
                          <a:pt x="2503" y="105"/>
                        </a:lnTo>
                        <a:lnTo>
                          <a:pt x="2820" y="0"/>
                        </a:lnTo>
                        <a:lnTo>
                          <a:pt x="2898" y="27"/>
                        </a:lnTo>
                        <a:lnTo>
                          <a:pt x="2958" y="62"/>
                        </a:lnTo>
                        <a:lnTo>
                          <a:pt x="3098" y="210"/>
                        </a:lnTo>
                        <a:lnTo>
                          <a:pt x="3175" y="302"/>
                        </a:lnTo>
                        <a:lnTo>
                          <a:pt x="3423" y="270"/>
                        </a:lnTo>
                        <a:lnTo>
                          <a:pt x="3480" y="265"/>
                        </a:lnTo>
                        <a:lnTo>
                          <a:pt x="3633" y="347"/>
                        </a:lnTo>
                        <a:lnTo>
                          <a:pt x="3805" y="342"/>
                        </a:lnTo>
                        <a:lnTo>
                          <a:pt x="4055" y="337"/>
                        </a:lnTo>
                        <a:lnTo>
                          <a:pt x="4313" y="405"/>
                        </a:lnTo>
                        <a:lnTo>
                          <a:pt x="4355" y="432"/>
                        </a:lnTo>
                        <a:lnTo>
                          <a:pt x="4355" y="492"/>
                        </a:lnTo>
                        <a:lnTo>
                          <a:pt x="4338" y="570"/>
                        </a:lnTo>
                        <a:lnTo>
                          <a:pt x="4175" y="630"/>
                        </a:lnTo>
                        <a:lnTo>
                          <a:pt x="4073" y="675"/>
                        </a:lnTo>
                        <a:lnTo>
                          <a:pt x="4105" y="755"/>
                        </a:lnTo>
                        <a:lnTo>
                          <a:pt x="3995" y="805"/>
                        </a:lnTo>
                        <a:lnTo>
                          <a:pt x="3985" y="915"/>
                        </a:lnTo>
                        <a:lnTo>
                          <a:pt x="3995" y="977"/>
                        </a:lnTo>
                        <a:lnTo>
                          <a:pt x="3883" y="1120"/>
                        </a:lnTo>
                        <a:lnTo>
                          <a:pt x="3848" y="1027"/>
                        </a:lnTo>
                        <a:lnTo>
                          <a:pt x="3848" y="982"/>
                        </a:lnTo>
                        <a:lnTo>
                          <a:pt x="3900" y="892"/>
                        </a:lnTo>
                        <a:lnTo>
                          <a:pt x="3890" y="682"/>
                        </a:lnTo>
                        <a:lnTo>
                          <a:pt x="3780" y="805"/>
                        </a:lnTo>
                        <a:lnTo>
                          <a:pt x="3690" y="865"/>
                        </a:lnTo>
                        <a:lnTo>
                          <a:pt x="3633" y="770"/>
                        </a:lnTo>
                        <a:lnTo>
                          <a:pt x="3578" y="892"/>
                        </a:lnTo>
                        <a:lnTo>
                          <a:pt x="3563" y="1002"/>
                        </a:lnTo>
                        <a:lnTo>
                          <a:pt x="3623" y="1002"/>
                        </a:lnTo>
                        <a:lnTo>
                          <a:pt x="3613" y="1122"/>
                        </a:lnTo>
                        <a:lnTo>
                          <a:pt x="3563" y="1287"/>
                        </a:lnTo>
                        <a:lnTo>
                          <a:pt x="3528" y="1337"/>
                        </a:lnTo>
                        <a:lnTo>
                          <a:pt x="3478" y="1390"/>
                        </a:lnTo>
                        <a:lnTo>
                          <a:pt x="3450" y="1425"/>
                        </a:lnTo>
                        <a:lnTo>
                          <a:pt x="3500" y="1485"/>
                        </a:lnTo>
                        <a:lnTo>
                          <a:pt x="3518" y="1517"/>
                        </a:lnTo>
                        <a:lnTo>
                          <a:pt x="3493" y="1587"/>
                        </a:lnTo>
                        <a:lnTo>
                          <a:pt x="3463" y="1612"/>
                        </a:lnTo>
                        <a:lnTo>
                          <a:pt x="3458" y="1565"/>
                        </a:lnTo>
                        <a:lnTo>
                          <a:pt x="3450" y="1515"/>
                        </a:lnTo>
                        <a:lnTo>
                          <a:pt x="3395" y="1470"/>
                        </a:lnTo>
                        <a:lnTo>
                          <a:pt x="3300" y="1517"/>
                        </a:lnTo>
                        <a:lnTo>
                          <a:pt x="3390" y="1717"/>
                        </a:lnTo>
                        <a:lnTo>
                          <a:pt x="3408" y="1795"/>
                        </a:lnTo>
                        <a:lnTo>
                          <a:pt x="3390" y="1905"/>
                        </a:lnTo>
                        <a:lnTo>
                          <a:pt x="3303" y="2087"/>
                        </a:lnTo>
                        <a:lnTo>
                          <a:pt x="3150" y="2147"/>
                        </a:lnTo>
                        <a:lnTo>
                          <a:pt x="3113" y="2155"/>
                        </a:lnTo>
                        <a:lnTo>
                          <a:pt x="2990" y="2147"/>
                        </a:lnTo>
                        <a:lnTo>
                          <a:pt x="3055" y="2252"/>
                        </a:lnTo>
                        <a:lnTo>
                          <a:pt x="3068" y="2410"/>
                        </a:lnTo>
                        <a:lnTo>
                          <a:pt x="2960" y="2592"/>
                        </a:lnTo>
                        <a:lnTo>
                          <a:pt x="2840" y="2487"/>
                        </a:lnTo>
                        <a:lnTo>
                          <a:pt x="2820" y="2592"/>
                        </a:lnTo>
                        <a:lnTo>
                          <a:pt x="2913" y="2685"/>
                        </a:lnTo>
                        <a:lnTo>
                          <a:pt x="2988" y="2815"/>
                        </a:lnTo>
                        <a:lnTo>
                          <a:pt x="2858" y="2737"/>
                        </a:lnTo>
                        <a:lnTo>
                          <a:pt x="2710" y="2290"/>
                        </a:lnTo>
                        <a:lnTo>
                          <a:pt x="2513" y="2172"/>
                        </a:lnTo>
                        <a:lnTo>
                          <a:pt x="2393" y="2182"/>
                        </a:lnTo>
                        <a:lnTo>
                          <a:pt x="2210" y="2437"/>
                        </a:lnTo>
                        <a:lnTo>
                          <a:pt x="2230" y="2537"/>
                        </a:lnTo>
                        <a:lnTo>
                          <a:pt x="2175" y="2707"/>
                        </a:lnTo>
                        <a:lnTo>
                          <a:pt x="2113" y="2710"/>
                        </a:lnTo>
                        <a:lnTo>
                          <a:pt x="1910" y="2335"/>
                        </a:lnTo>
                        <a:lnTo>
                          <a:pt x="1905" y="2175"/>
                        </a:lnTo>
                        <a:lnTo>
                          <a:pt x="1868" y="2232"/>
                        </a:lnTo>
                        <a:lnTo>
                          <a:pt x="1738" y="2232"/>
                        </a:lnTo>
                        <a:lnTo>
                          <a:pt x="1800" y="2127"/>
                        </a:lnTo>
                        <a:lnTo>
                          <a:pt x="1608" y="2010"/>
                        </a:lnTo>
                        <a:lnTo>
                          <a:pt x="1403" y="2000"/>
                        </a:lnTo>
                        <a:lnTo>
                          <a:pt x="1208" y="1877"/>
                        </a:lnTo>
                        <a:lnTo>
                          <a:pt x="1198" y="2002"/>
                        </a:lnTo>
                        <a:lnTo>
                          <a:pt x="1278" y="2057"/>
                        </a:lnTo>
                        <a:lnTo>
                          <a:pt x="1358" y="2115"/>
                        </a:lnTo>
                        <a:lnTo>
                          <a:pt x="1415" y="2112"/>
                        </a:lnTo>
                        <a:lnTo>
                          <a:pt x="1253" y="2267"/>
                        </a:lnTo>
                        <a:lnTo>
                          <a:pt x="1163" y="2292"/>
                        </a:lnTo>
                        <a:lnTo>
                          <a:pt x="1093" y="2310"/>
                        </a:lnTo>
                        <a:lnTo>
                          <a:pt x="1093" y="2215"/>
                        </a:lnTo>
                        <a:lnTo>
                          <a:pt x="975" y="2050"/>
                        </a:lnTo>
                        <a:lnTo>
                          <a:pt x="883" y="1932"/>
                        </a:lnTo>
                        <a:lnTo>
                          <a:pt x="840" y="1862"/>
                        </a:lnTo>
                        <a:lnTo>
                          <a:pt x="828" y="1837"/>
                        </a:lnTo>
                        <a:lnTo>
                          <a:pt x="825" y="1812"/>
                        </a:lnTo>
                        <a:lnTo>
                          <a:pt x="898" y="1757"/>
                        </a:lnTo>
                        <a:lnTo>
                          <a:pt x="958" y="1712"/>
                        </a:lnTo>
                        <a:lnTo>
                          <a:pt x="940" y="1582"/>
                        </a:lnTo>
                        <a:lnTo>
                          <a:pt x="900" y="1630"/>
                        </a:lnTo>
                        <a:lnTo>
                          <a:pt x="793" y="1630"/>
                        </a:lnTo>
                        <a:lnTo>
                          <a:pt x="743" y="1577"/>
                        </a:lnTo>
                        <a:lnTo>
                          <a:pt x="743" y="1517"/>
                        </a:lnTo>
                        <a:lnTo>
                          <a:pt x="773" y="1517"/>
                        </a:lnTo>
                        <a:lnTo>
                          <a:pt x="798" y="1490"/>
                        </a:lnTo>
                        <a:lnTo>
                          <a:pt x="825" y="1490"/>
                        </a:lnTo>
                        <a:lnTo>
                          <a:pt x="868" y="1442"/>
                        </a:lnTo>
                        <a:lnTo>
                          <a:pt x="938" y="1442"/>
                        </a:lnTo>
                        <a:lnTo>
                          <a:pt x="1000" y="1410"/>
                        </a:lnTo>
                        <a:lnTo>
                          <a:pt x="938" y="1345"/>
                        </a:lnTo>
                        <a:lnTo>
                          <a:pt x="928" y="1345"/>
                        </a:lnTo>
                        <a:lnTo>
                          <a:pt x="928" y="1252"/>
                        </a:lnTo>
                        <a:lnTo>
                          <a:pt x="883" y="1312"/>
                        </a:lnTo>
                        <a:lnTo>
                          <a:pt x="898" y="1330"/>
                        </a:lnTo>
                        <a:lnTo>
                          <a:pt x="913" y="1330"/>
                        </a:lnTo>
                        <a:lnTo>
                          <a:pt x="910" y="1340"/>
                        </a:lnTo>
                        <a:lnTo>
                          <a:pt x="890" y="1342"/>
                        </a:lnTo>
                        <a:lnTo>
                          <a:pt x="865" y="1367"/>
                        </a:lnTo>
                        <a:lnTo>
                          <a:pt x="843" y="1337"/>
                        </a:lnTo>
                        <a:lnTo>
                          <a:pt x="855" y="1320"/>
                        </a:lnTo>
                        <a:lnTo>
                          <a:pt x="823" y="1317"/>
                        </a:lnTo>
                        <a:lnTo>
                          <a:pt x="805" y="1307"/>
                        </a:lnTo>
                        <a:lnTo>
                          <a:pt x="770" y="1345"/>
                        </a:lnTo>
                        <a:lnTo>
                          <a:pt x="773" y="1420"/>
                        </a:lnTo>
                        <a:lnTo>
                          <a:pt x="755" y="1442"/>
                        </a:lnTo>
                        <a:lnTo>
                          <a:pt x="788" y="1492"/>
                        </a:lnTo>
                        <a:lnTo>
                          <a:pt x="763" y="1492"/>
                        </a:lnTo>
                        <a:lnTo>
                          <a:pt x="743" y="1507"/>
                        </a:lnTo>
                        <a:lnTo>
                          <a:pt x="705" y="1507"/>
                        </a:lnTo>
                        <a:lnTo>
                          <a:pt x="673" y="1545"/>
                        </a:lnTo>
                        <a:lnTo>
                          <a:pt x="703" y="1582"/>
                        </a:lnTo>
                        <a:lnTo>
                          <a:pt x="660" y="1632"/>
                        </a:lnTo>
                        <a:lnTo>
                          <a:pt x="620" y="1600"/>
                        </a:lnTo>
                        <a:lnTo>
                          <a:pt x="633" y="1585"/>
                        </a:lnTo>
                        <a:lnTo>
                          <a:pt x="595" y="1535"/>
                        </a:lnTo>
                        <a:lnTo>
                          <a:pt x="595" y="1497"/>
                        </a:lnTo>
                        <a:lnTo>
                          <a:pt x="558" y="1450"/>
                        </a:lnTo>
                        <a:lnTo>
                          <a:pt x="488" y="1375"/>
                        </a:lnTo>
                        <a:lnTo>
                          <a:pt x="485" y="1352"/>
                        </a:lnTo>
                        <a:lnTo>
                          <a:pt x="455" y="1352"/>
                        </a:lnTo>
                        <a:lnTo>
                          <a:pt x="455" y="1392"/>
                        </a:lnTo>
                        <a:lnTo>
                          <a:pt x="510" y="1465"/>
                        </a:lnTo>
                        <a:lnTo>
                          <a:pt x="563" y="1532"/>
                        </a:lnTo>
                        <a:lnTo>
                          <a:pt x="553" y="1540"/>
                        </a:lnTo>
                        <a:lnTo>
                          <a:pt x="538" y="1522"/>
                        </a:lnTo>
                        <a:lnTo>
                          <a:pt x="523" y="1537"/>
                        </a:lnTo>
                        <a:lnTo>
                          <a:pt x="538" y="1560"/>
                        </a:lnTo>
                        <a:lnTo>
                          <a:pt x="515" y="1587"/>
                        </a:lnTo>
                        <a:lnTo>
                          <a:pt x="515" y="1542"/>
                        </a:lnTo>
                        <a:lnTo>
                          <a:pt x="460" y="1482"/>
                        </a:lnTo>
                        <a:lnTo>
                          <a:pt x="410" y="1430"/>
                        </a:lnTo>
                        <a:lnTo>
                          <a:pt x="415" y="1402"/>
                        </a:lnTo>
                        <a:lnTo>
                          <a:pt x="388" y="1375"/>
                        </a:lnTo>
                        <a:lnTo>
                          <a:pt x="370" y="1395"/>
                        </a:lnTo>
                        <a:lnTo>
                          <a:pt x="265" y="1395"/>
                        </a:lnTo>
                        <a:lnTo>
                          <a:pt x="138" y="1550"/>
                        </a:lnTo>
                        <a:lnTo>
                          <a:pt x="53" y="1552"/>
                        </a:lnTo>
                        <a:lnTo>
                          <a:pt x="3" y="1497"/>
                        </a:lnTo>
                        <a:lnTo>
                          <a:pt x="0" y="1415"/>
                        </a:lnTo>
                        <a:lnTo>
                          <a:pt x="28" y="1375"/>
                        </a:lnTo>
                        <a:lnTo>
                          <a:pt x="28" y="1312"/>
                        </a:lnTo>
                        <a:lnTo>
                          <a:pt x="113" y="1310"/>
                        </a:lnTo>
                        <a:lnTo>
                          <a:pt x="158" y="1365"/>
                        </a:lnTo>
                        <a:lnTo>
                          <a:pt x="195" y="1315"/>
                        </a:lnTo>
                        <a:lnTo>
                          <a:pt x="195" y="1230"/>
                        </a:lnTo>
                        <a:lnTo>
                          <a:pt x="155" y="1180"/>
                        </a:lnTo>
                        <a:lnTo>
                          <a:pt x="270" y="1180"/>
                        </a:lnTo>
                        <a:lnTo>
                          <a:pt x="300" y="1142"/>
                        </a:lnTo>
                        <a:lnTo>
                          <a:pt x="320" y="1140"/>
                        </a:lnTo>
                        <a:lnTo>
                          <a:pt x="375" y="1085"/>
                        </a:lnTo>
                        <a:lnTo>
                          <a:pt x="420" y="1085"/>
                        </a:lnTo>
                        <a:lnTo>
                          <a:pt x="423" y="1002"/>
                        </a:lnTo>
                        <a:lnTo>
                          <a:pt x="455" y="965"/>
                        </a:lnTo>
                        <a:lnTo>
                          <a:pt x="455" y="1002"/>
                        </a:lnTo>
                        <a:lnTo>
                          <a:pt x="485" y="1037"/>
                        </a:lnTo>
                        <a:lnTo>
                          <a:pt x="485" y="1052"/>
                        </a:lnTo>
                        <a:lnTo>
                          <a:pt x="455" y="1085"/>
                        </a:lnTo>
                        <a:lnTo>
                          <a:pt x="510" y="1085"/>
                        </a:lnTo>
                        <a:lnTo>
                          <a:pt x="518" y="1097"/>
                        </a:lnTo>
                        <a:lnTo>
                          <a:pt x="560" y="1060"/>
                        </a:lnTo>
                        <a:lnTo>
                          <a:pt x="593" y="1090"/>
                        </a:lnTo>
                        <a:lnTo>
                          <a:pt x="613" y="1065"/>
                        </a:lnTo>
                        <a:lnTo>
                          <a:pt x="633" y="1045"/>
                        </a:lnTo>
                        <a:lnTo>
                          <a:pt x="633" y="980"/>
                        </a:lnTo>
                        <a:lnTo>
                          <a:pt x="668" y="1020"/>
                        </a:lnTo>
                        <a:lnTo>
                          <a:pt x="670" y="935"/>
                        </a:lnTo>
                        <a:lnTo>
                          <a:pt x="735" y="935"/>
                        </a:lnTo>
                        <a:lnTo>
                          <a:pt x="738" y="907"/>
                        </a:lnTo>
                        <a:lnTo>
                          <a:pt x="638" y="907"/>
                        </a:lnTo>
                        <a:lnTo>
                          <a:pt x="620" y="882"/>
                        </a:lnTo>
                        <a:lnTo>
                          <a:pt x="620" y="827"/>
                        </a:lnTo>
                        <a:lnTo>
                          <a:pt x="663" y="767"/>
                        </a:lnTo>
                        <a:lnTo>
                          <a:pt x="708" y="707"/>
                        </a:lnTo>
                        <a:lnTo>
                          <a:pt x="700" y="667"/>
                        </a:lnTo>
                        <a:lnTo>
                          <a:pt x="643" y="720"/>
                        </a:lnTo>
                        <a:lnTo>
                          <a:pt x="595" y="772"/>
                        </a:lnTo>
                        <a:lnTo>
                          <a:pt x="555" y="825"/>
                        </a:lnTo>
                        <a:lnTo>
                          <a:pt x="560" y="890"/>
                        </a:lnTo>
                        <a:lnTo>
                          <a:pt x="583" y="917"/>
                        </a:lnTo>
                        <a:lnTo>
                          <a:pt x="553" y="957"/>
                        </a:lnTo>
                        <a:lnTo>
                          <a:pt x="548" y="1005"/>
                        </a:lnTo>
                        <a:lnTo>
                          <a:pt x="518" y="1045"/>
                        </a:lnTo>
                        <a:lnTo>
                          <a:pt x="490" y="1050"/>
                        </a:lnTo>
                        <a:lnTo>
                          <a:pt x="490" y="950"/>
                        </a:lnTo>
                        <a:lnTo>
                          <a:pt x="460" y="927"/>
                        </a:lnTo>
                        <a:lnTo>
                          <a:pt x="433" y="950"/>
                        </a:lnTo>
                        <a:lnTo>
                          <a:pt x="398" y="950"/>
                        </a:lnTo>
                        <a:lnTo>
                          <a:pt x="400" y="825"/>
                        </a:lnTo>
                        <a:lnTo>
                          <a:pt x="423" y="795"/>
                        </a:lnTo>
                        <a:lnTo>
                          <a:pt x="485" y="722"/>
                        </a:lnTo>
                        <a:lnTo>
                          <a:pt x="565" y="632"/>
                        </a:lnTo>
                        <a:lnTo>
                          <a:pt x="618" y="570"/>
                        </a:lnTo>
                        <a:lnTo>
                          <a:pt x="760" y="487"/>
                        </a:lnTo>
                        <a:lnTo>
                          <a:pt x="898" y="582"/>
                        </a:lnTo>
                        <a:lnTo>
                          <a:pt x="915" y="657"/>
                        </a:lnTo>
                        <a:lnTo>
                          <a:pt x="888" y="662"/>
                        </a:lnTo>
                        <a:lnTo>
                          <a:pt x="830" y="652"/>
                        </a:lnTo>
                        <a:lnTo>
                          <a:pt x="898" y="740"/>
                        </a:lnTo>
                        <a:lnTo>
                          <a:pt x="1055" y="677"/>
                        </a:lnTo>
                        <a:lnTo>
                          <a:pt x="1188" y="627"/>
                        </a:lnTo>
                        <a:lnTo>
                          <a:pt x="1148" y="542"/>
                        </a:lnTo>
                        <a:lnTo>
                          <a:pt x="1270" y="402"/>
                        </a:lnTo>
                        <a:lnTo>
                          <a:pt x="1350" y="405"/>
                        </a:lnTo>
                        <a:lnTo>
                          <a:pt x="1273" y="452"/>
                        </a:lnTo>
                        <a:lnTo>
                          <a:pt x="1223" y="535"/>
                        </a:lnTo>
                        <a:lnTo>
                          <a:pt x="1205" y="580"/>
                        </a:lnTo>
                        <a:lnTo>
                          <a:pt x="1205" y="630"/>
                        </a:lnTo>
                        <a:lnTo>
                          <a:pt x="1258" y="660"/>
                        </a:lnTo>
                        <a:lnTo>
                          <a:pt x="1328" y="707"/>
                        </a:lnTo>
                        <a:lnTo>
                          <a:pt x="1498" y="492"/>
                        </a:lnTo>
                        <a:close/>
                      </a:path>
                    </a:pathLst>
                  </a:custGeom>
                  <a:solidFill>
                    <a:srgbClr val="008000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uk-UA" dirty="0"/>
                  </a:p>
                </p:txBody>
              </p:sp>
            </p:grpSp>
          </p:grpSp>
          <p:sp>
            <p:nvSpPr>
              <p:cNvPr id="10" name="WordArt 29"/>
              <p:cNvSpPr>
                <a:spLocks noChangeArrowheads="1" noChangeShapeType="1" noTextEdit="1"/>
              </p:cNvSpPr>
              <p:nvPr/>
            </p:nvSpPr>
            <p:spPr bwMode="auto">
              <a:xfrm rot="-17795999">
                <a:off x="826" y="1634"/>
                <a:ext cx="789" cy="372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ArchDown">
                  <a:avLst>
                    <a:gd name="adj" fmla="val 21583486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uk-UA" sz="3600" kern="10" spc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3366FF"/>
                    </a:solidFill>
                    <a:effectLst/>
                    <a:latin typeface="Times New Roman"/>
                    <a:cs typeface="Times New Roman"/>
                  </a:rPr>
                  <a:t>Дизайн</a:t>
                </a:r>
                <a:endParaRPr lang="uk-UA" sz="3600" kern="10" spc="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effectLst/>
                  <a:latin typeface="Times New Roman"/>
                  <a:cs typeface="Times New Roman"/>
                </a:endParaRPr>
              </a:p>
            </p:txBody>
          </p:sp>
          <p:sp>
            <p:nvSpPr>
              <p:cNvPr id="11" name="WordArt 30"/>
              <p:cNvSpPr>
                <a:spLocks noChangeArrowheads="1" noChangeShapeType="1" noTextEdit="1"/>
              </p:cNvSpPr>
              <p:nvPr/>
            </p:nvSpPr>
            <p:spPr bwMode="auto">
              <a:xfrm rot="294458">
                <a:off x="1222" y="960"/>
                <a:ext cx="983" cy="512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ArchUp">
                  <a:avLst>
                    <a:gd name="adj" fmla="val 11126035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uk-UA" sz="3600" kern="10" spc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3366FF"/>
                    </a:solidFill>
                    <a:effectLst/>
                    <a:latin typeface="Times New Roman"/>
                    <a:cs typeface="Times New Roman"/>
                  </a:rPr>
                  <a:t>Текстиль</a:t>
                </a:r>
                <a:endParaRPr lang="uk-UA" sz="3600" kern="10" spc="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effectLst/>
                  <a:latin typeface="Times New Roman"/>
                  <a:cs typeface="Times New Roman"/>
                </a:endParaRPr>
              </a:p>
            </p:txBody>
          </p:sp>
          <p:sp>
            <p:nvSpPr>
              <p:cNvPr id="12" name="WordArt 31"/>
              <p:cNvSpPr>
                <a:spLocks noChangeArrowheads="1" noChangeShapeType="1" noTextEdit="1"/>
              </p:cNvSpPr>
              <p:nvPr/>
            </p:nvSpPr>
            <p:spPr bwMode="auto">
              <a:xfrm rot="-4084826">
                <a:off x="1844" y="1695"/>
                <a:ext cx="693" cy="232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 xmlns="">
                    <a:effectLst/>
                  </a14:hiddenEffects>
                </a:ext>
              </a:extLst>
            </p:spPr>
            <p:txBody>
              <a:bodyPr wrap="none" fromWordArt="1">
                <a:prstTxWarp prst="textArchDown">
                  <a:avLst>
                    <a:gd name="adj" fmla="val 167557"/>
                  </a:avLst>
                </a:prstTxWarp>
              </a:bodyPr>
              <a:lstStyle/>
              <a:p>
                <a:pPr algn="ctr" rtl="0">
                  <a:buNone/>
                </a:pPr>
                <a:r>
                  <a:rPr lang="uk-UA" sz="2800" kern="10" spc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3366FF"/>
                    </a:solidFill>
                    <a:effectLst/>
                    <a:latin typeface="Times New Roman"/>
                    <a:cs typeface="Times New Roman"/>
                  </a:rPr>
                  <a:t>Сервіс</a:t>
                </a:r>
                <a:endParaRPr lang="uk-UA" sz="2800" kern="10" spc="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3366FF"/>
                  </a:solidFill>
                  <a:effectLst/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8" name="WordArt 32"/>
            <p:cNvSpPr>
              <a:spLocks noChangeArrowheads="1" noChangeShapeType="1" noTextEdit="1"/>
            </p:cNvSpPr>
            <p:nvPr/>
          </p:nvSpPr>
          <p:spPr bwMode="auto">
            <a:xfrm>
              <a:off x="5479" y="4055"/>
              <a:ext cx="1307" cy="96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 xmlns="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uk-UA" sz="1800" kern="10" spc="0" dirty="0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Times New Roman"/>
                  <a:cs typeface="Times New Roman"/>
                </a:rPr>
                <a:t>ДВНЗ</a:t>
              </a:r>
            </a:p>
            <a:p>
              <a:pPr algn="ctr" rtl="0">
                <a:buNone/>
              </a:pPr>
              <a:r>
                <a:rPr lang="uk-UA" sz="1800" kern="10" spc="0" dirty="0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latin typeface="Times New Roman"/>
                  <a:cs typeface="Times New Roman"/>
                </a:rPr>
                <a:t>"ХКТД</a:t>
              </a:r>
              <a:r>
                <a:rPr lang="uk-UA" sz="1800" kern="10" spc="0" dirty="0" smtClean="0">
                  <a:ln w="9525">
                    <a:solidFill>
                      <a:srgbClr val="C00000"/>
                    </a:solidFill>
                    <a:round/>
                    <a:headEnd/>
                    <a:tailEnd/>
                  </a:ln>
                  <a:solidFill>
                    <a:srgbClr val="C00000"/>
                  </a:solidFill>
                  <a:effectLst/>
                  <a:latin typeface="Times New Roman"/>
                  <a:cs typeface="Times New Roman"/>
                </a:rPr>
                <a:t>"</a:t>
              </a:r>
              <a:endParaRPr lang="uk-UA" sz="1800" kern="10" spc="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latin typeface="Times New Roman"/>
                <a:cs typeface="Times New Roman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9979" y="791125"/>
            <a:ext cx="9110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«Харківський коледж текстилю та дизайну»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18" t="20284" r="6624" b="9090"/>
          <a:stretch/>
        </p:blipFill>
        <p:spPr>
          <a:xfrm>
            <a:off x="4644008" y="3962381"/>
            <a:ext cx="2204063" cy="2862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67" t="12252" r="3767" b="3003"/>
          <a:stretch/>
        </p:blipFill>
        <p:spPr>
          <a:xfrm>
            <a:off x="251520" y="1628800"/>
            <a:ext cx="3312368" cy="2124980"/>
          </a:xfrm>
          <a:prstGeom prst="rect">
            <a:avLst/>
          </a:prstGeom>
        </p:spPr>
      </p:pic>
      <p:pic>
        <p:nvPicPr>
          <p:cNvPr id="37" name="Picture 2" descr="\\192.168.7.1\общая-т1\КАШИНА Т.К\Досягнення\Скан_2019\ФОТО телефон\IMG-e08246e8378aab193ca6b19e8c2d7c62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9" r="4077" b="25786"/>
          <a:stretch/>
        </p:blipFill>
        <p:spPr bwMode="auto">
          <a:xfrm>
            <a:off x="1235368" y="3933056"/>
            <a:ext cx="2889407" cy="28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38" r="10324"/>
          <a:stretch/>
        </p:blipFill>
        <p:spPr bwMode="auto">
          <a:xfrm>
            <a:off x="6012160" y="1268760"/>
            <a:ext cx="2822215" cy="255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33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451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ІІ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Всеукраїнський конкурс студентів-дизайнерів одягу </a:t>
            </a: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«Битва модельєрів-2018»</a:t>
            </a:r>
            <a:endParaRPr lang="uk-UA" sz="3200" dirty="0"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3898776" cy="4709160"/>
          </a:xfrm>
        </p:spPr>
        <p:txBody>
          <a:bodyPr>
            <a:normAutofit fontScale="25000" lnSpcReduction="20000"/>
          </a:bodyPr>
          <a:lstStyle/>
          <a:p>
            <a:pPr marL="137160" indent="0" algn="just">
              <a:lnSpc>
                <a:spcPct val="120000"/>
              </a:lnSpc>
              <a:buNone/>
            </a:pP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У  </a:t>
            </a:r>
            <a:r>
              <a:rPr lang="uk-UA" sz="7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жовтні  </a:t>
            </a: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uk-UA" sz="7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року у Львові </a:t>
            </a: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відбувся </a:t>
            </a:r>
            <a:r>
              <a:rPr lang="en-US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</a:t>
            </a:r>
            <a:r>
              <a:rPr lang="en-US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7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Всеукраїнський </a:t>
            </a: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 </a:t>
            </a:r>
            <a:r>
              <a:rPr lang="uk-UA" sz="7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студентів-дизайнерів </a:t>
            </a: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одягу  «Битва модельєрів - 2018».  	Організатором </a:t>
            </a:r>
            <a:r>
              <a:rPr lang="uk-UA" sz="7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конкурсу є Львівський коледж легкої промисловості </a:t>
            </a: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КНУТД.</a:t>
            </a:r>
            <a:endParaRPr lang="uk-UA" sz="7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Студенти </a:t>
            </a:r>
            <a:r>
              <a:rPr lang="uk-UA" sz="7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ДВНЗ </a:t>
            </a: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«Харківський </a:t>
            </a:r>
            <a:r>
              <a:rPr lang="uk-UA" sz="7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коледж текстилю та </a:t>
            </a: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дизайну»  спеціалізації «Моделювання </a:t>
            </a:r>
            <a:r>
              <a:rPr lang="uk-UA" sz="7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конструювання промислових </a:t>
            </a: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виробів» </a:t>
            </a:r>
            <a:r>
              <a:rPr lang="uk-UA" sz="7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показали  свою фахову майстерність </a:t>
            </a: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marL="13716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7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студентські колекції одягу «Культ», «Діти сонця»,  «Пробудження світанку» ,  «Хіна Мацурі» стали лауреатами конкурсу і були нагороджені Дипломами.</a:t>
            </a:r>
          </a:p>
          <a:p>
            <a:pPr marL="137160" indent="0" algn="just">
              <a:buNone/>
            </a:pPr>
            <a:r>
              <a:rPr lang="uk-UA" sz="7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76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1268760"/>
            <a:ext cx="2735601" cy="3866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6374" y="3108818"/>
            <a:ext cx="2570122" cy="363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7774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44624"/>
            <a:ext cx="2345271" cy="3314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3501008"/>
            <a:ext cx="2345271" cy="33147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1758150"/>
            <a:ext cx="2498775" cy="3531709"/>
          </a:xfrm>
          <a:prstGeom prst="rect">
            <a:avLst/>
          </a:prstGeom>
        </p:spPr>
      </p:pic>
      <p:pic>
        <p:nvPicPr>
          <p:cNvPr id="1027" name="Picture 3" descr="\\192.168.7.1\общая-т1\КАШИНА Т.К\Фото\Фото-ескиз\IMG_95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89" t="13730" r="12686" b="10065"/>
          <a:stretch/>
        </p:blipFill>
        <p:spPr bwMode="auto">
          <a:xfrm>
            <a:off x="4311258" y="188640"/>
            <a:ext cx="2377579" cy="361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92.168.7.1\общая-т1\КАШИНА Т.К\Фото\Фото-ескиз\IMG_96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76" r="5980"/>
          <a:stretch/>
        </p:blipFill>
        <p:spPr bwMode="auto">
          <a:xfrm>
            <a:off x="7001299" y="188640"/>
            <a:ext cx="2074461" cy="44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168.7.1\общая-т1\КАШИНА Т.К\Фото\фото коллекций\Хина Мацури\IMG-a5b2f5e478749705b981b9477fd96fb7-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82" t="13737" r="8462"/>
          <a:stretch/>
        </p:blipFill>
        <p:spPr bwMode="auto">
          <a:xfrm>
            <a:off x="5724128" y="3146734"/>
            <a:ext cx="1856096" cy="367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8546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" t="1167" r="5060" b="1499"/>
          <a:stretch/>
        </p:blipFill>
        <p:spPr>
          <a:xfrm>
            <a:off x="169498" y="1052736"/>
            <a:ext cx="3211754" cy="4608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824" y="44624"/>
            <a:ext cx="640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spc="-15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</a:t>
            </a:r>
            <a:endParaRPr lang="en-US" sz="2800" b="1" spc="-15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800" b="1" spc="-15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студентської моди </a:t>
            </a:r>
          </a:p>
          <a:p>
            <a:pPr algn="ctr"/>
            <a:r>
              <a:rPr lang="uk-UA" sz="2800" b="1" spc="-15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«Весняні  ластівки - 201</a:t>
            </a:r>
            <a:r>
              <a:rPr lang="en-US" sz="2800" b="1" spc="-15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uk-UA" sz="2800" b="1" spc="-15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sz="2800" b="1" spc="-15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88655" y="1556792"/>
            <a:ext cx="545435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Українська інженерно-педагогічна академія </a:t>
            </a:r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березні 2018 року </a:t>
            </a:r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організувала та провела </a:t>
            </a:r>
          </a:p>
          <a:p>
            <a:pPr algn="ctr"/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 студентської моди </a:t>
            </a:r>
          </a:p>
          <a:p>
            <a:pPr algn="ctr"/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«Весняні ластівки - </a:t>
            </a:r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endParaRPr lang="uk-UA" sz="2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якому свою фахову майстерність показали студенти коледжу </a:t>
            </a:r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спеціалізації «Моделювання </a:t>
            </a:r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конструювання промислових </a:t>
            </a:r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виробів».</a:t>
            </a:r>
          </a:p>
          <a:p>
            <a:pPr algn="ctr"/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Студентські </a:t>
            </a:r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колекції одягу були високо оцінені журі </a:t>
            </a:r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фестивалю.</a:t>
            </a:r>
            <a:endParaRPr lang="uk-UA" sz="2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Державний вищий навчальний заклад «Харківський коледж текстилю та дизайну»  нагороджений грамотою </a:t>
            </a:r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фестивалю. </a:t>
            </a:r>
            <a:endParaRPr lang="uk-UA" sz="2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360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0" t="2500" r="4143" b="1167"/>
          <a:stretch/>
        </p:blipFill>
        <p:spPr>
          <a:xfrm>
            <a:off x="4427984" y="1372712"/>
            <a:ext cx="2741046" cy="387365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24407" cy="1008112"/>
          </a:xfrm>
        </p:spPr>
        <p:txBody>
          <a:bodyPr/>
          <a:lstStyle/>
          <a:p>
            <a:pPr algn="ctr"/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Міський конкурс художньої самодіяльності </a:t>
            </a:r>
            <a:b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</a:b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«Студентська весна - 2018» </a:t>
            </a:r>
            <a:endParaRPr lang="uk-UA" sz="32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33156" y="1268760"/>
            <a:ext cx="4392488" cy="1509712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uk-UA" sz="9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8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Харківська </a:t>
            </a:r>
            <a:r>
              <a:rPr lang="uk-UA" sz="8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міська рада, </a:t>
            </a:r>
            <a:r>
              <a:rPr lang="uk-UA" sz="8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Департамент </a:t>
            </a:r>
            <a:r>
              <a:rPr lang="uk-UA" sz="8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справах сім</a:t>
            </a:r>
            <a:r>
              <a:rPr lang="en-US" sz="8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8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ї, молоді </a:t>
            </a:r>
            <a:r>
              <a:rPr lang="uk-UA" sz="8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8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спорту в березні      2018 року </a:t>
            </a:r>
            <a:r>
              <a:rPr lang="uk-UA" sz="8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організували і </a:t>
            </a:r>
            <a:r>
              <a:rPr lang="uk-UA" sz="8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провели  </a:t>
            </a:r>
            <a:r>
              <a:rPr lang="uk-UA" sz="8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Міський конкурс художньої </a:t>
            </a:r>
            <a:r>
              <a:rPr lang="uk-UA" sz="8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самодіяльності «</a:t>
            </a:r>
            <a:r>
              <a:rPr lang="uk-UA" sz="8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Студентська весна </a:t>
            </a:r>
            <a:r>
              <a:rPr lang="uk-UA" sz="8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2018», де  </a:t>
            </a:r>
            <a:r>
              <a:rPr lang="uk-UA" sz="8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свою фахову майстерність показали студенти </a:t>
            </a:r>
            <a:r>
              <a:rPr lang="uk-UA" sz="8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спеціалізації «Моделювання </a:t>
            </a:r>
            <a:r>
              <a:rPr lang="uk-UA" sz="8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конструювання промислових </a:t>
            </a:r>
            <a:r>
              <a:rPr lang="uk-UA" sz="8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виробів», </a:t>
            </a:r>
            <a:r>
              <a:rPr lang="uk-UA" sz="8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   посіли  </a:t>
            </a:r>
            <a:r>
              <a:rPr lang="uk-UA" sz="8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9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місце  </a:t>
            </a:r>
            <a:r>
              <a:rPr lang="uk-UA" sz="8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Оригінальному </a:t>
            </a:r>
            <a:r>
              <a:rPr lang="uk-UA" sz="8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жанрі  та          </a:t>
            </a:r>
            <a:r>
              <a:rPr lang="uk-UA" sz="9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місце </a:t>
            </a:r>
            <a:r>
              <a:rPr lang="uk-UA" sz="8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Інструментальному жанрі.</a:t>
            </a:r>
            <a:endParaRPr lang="uk-UA" sz="8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8" t="2751" r="4007" b="1492"/>
          <a:stretch/>
        </p:blipFill>
        <p:spPr>
          <a:xfrm>
            <a:off x="6516216" y="3028896"/>
            <a:ext cx="2579915" cy="364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5115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0" t="2388" r="4281" b="1492"/>
          <a:stretch/>
        </p:blipFill>
        <p:spPr>
          <a:xfrm>
            <a:off x="6210294" y="2780928"/>
            <a:ext cx="2754194" cy="3889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1" t="1393" r="5102" b="1494"/>
          <a:stretch/>
        </p:blipFill>
        <p:spPr>
          <a:xfrm>
            <a:off x="3227151" y="1207086"/>
            <a:ext cx="2844073" cy="4094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1" t="2750" r="3460" b="1691"/>
          <a:stretch/>
        </p:blipFill>
        <p:spPr>
          <a:xfrm>
            <a:off x="142780" y="188640"/>
            <a:ext cx="28972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0342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5917" y="1340768"/>
            <a:ext cx="3509634" cy="496043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086600" cy="792088"/>
          </a:xfrm>
        </p:spPr>
        <p:txBody>
          <a:bodyPr/>
          <a:lstStyle/>
          <a:p>
            <a:pPr algn="ctr"/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Міжнародний конкурс молодих дизайнерів «Україна квітуча 2018»</a:t>
            </a:r>
            <a:endParaRPr lang="uk-UA" sz="32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1484784"/>
            <a:ext cx="5256584" cy="1509712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uk-UA" dirty="0" smtClean="0"/>
              <a:t>	</a:t>
            </a:r>
            <a:r>
              <a:rPr lang="uk-UA" sz="11200" dirty="0" smtClean="0">
                <a:solidFill>
                  <a:schemeClr val="accent5">
                    <a:lumMod val="50000"/>
                  </a:schemeClr>
                </a:solidFill>
              </a:rPr>
              <a:t>Національна академія керівних кадрів культури і мистецтв у січні 2018 року провела Міжнародний конкурс молодих дизайнерів «Україна квітуча 2018», на якому свої роботи представили студенти спеціалізації «Графічний дизайн». 	Студентки цієї спеціалізації Глазунова Софія і Гунько Дарина були нагороджені </a:t>
            </a:r>
            <a:r>
              <a:rPr lang="uk-UA" sz="12800" dirty="0" smtClean="0">
                <a:solidFill>
                  <a:schemeClr val="accent5">
                    <a:lumMod val="50000"/>
                  </a:schemeClr>
                </a:solidFill>
              </a:rPr>
              <a:t>Дипломом                ІІ ступеня.</a:t>
            </a:r>
            <a:endParaRPr lang="uk-UA" sz="12800" dirty="0"/>
          </a:p>
        </p:txBody>
      </p:sp>
    </p:spTree>
    <p:extLst>
      <p:ext uri="{BB962C8B-B14F-4D97-AF65-F5344CB8AC3E}">
        <p14:creationId xmlns:p14="http://schemas.microsoft.com/office/powerpoint/2010/main" xmlns="" val="1476874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20" y="-243408"/>
            <a:ext cx="9144000" cy="1143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Конкурс ескізів костюму «Новорічна феєрія»</a:t>
            </a:r>
            <a:endParaRPr lang="uk-UA" sz="32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763" y="476672"/>
            <a:ext cx="8689691" cy="4709160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uk-UA" sz="2200" dirty="0" smtClean="0">
                <a:solidFill>
                  <a:schemeClr val="accent5">
                    <a:lumMod val="75000"/>
                  </a:schemeClr>
                </a:solidFill>
              </a:rPr>
              <a:t>Харківська державна академія дизайну і мистецтв у грудні 2018 року організувала і провела конкурс ескізів костюму «Новорічна феєрія», в якому студенти спеціалізації «Графічний дизайн» Огородник А.,     Зеленська О., Вільд Р. посіли І місце; Гузовська О. посіла   </a:t>
            </a: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ІІ місце</a:t>
            </a:r>
            <a:r>
              <a:rPr lang="uk-UA" sz="22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uk-UA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54" t="3782" r="6966" b="8856"/>
          <a:stretch/>
        </p:blipFill>
        <p:spPr>
          <a:xfrm>
            <a:off x="89445" y="2276872"/>
            <a:ext cx="2484644" cy="3635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9" t="3782" r="4435" b="4278"/>
          <a:stretch/>
        </p:blipFill>
        <p:spPr>
          <a:xfrm>
            <a:off x="3275856" y="2060848"/>
            <a:ext cx="2555506" cy="3599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5" t="3782" r="6122" b="7065"/>
          <a:stretch/>
        </p:blipFill>
        <p:spPr>
          <a:xfrm>
            <a:off x="6425234" y="2079016"/>
            <a:ext cx="2611262" cy="3599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2" t="3781" r="7529" b="9055"/>
          <a:stretch/>
        </p:blipFill>
        <p:spPr>
          <a:xfrm>
            <a:off x="5288758" y="3860610"/>
            <a:ext cx="2123563" cy="295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8" t="3782" r="6122" b="9253"/>
          <a:stretch/>
        </p:blipFill>
        <p:spPr>
          <a:xfrm>
            <a:off x="2054300" y="3860610"/>
            <a:ext cx="2182479" cy="295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0726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7.1\общая-т1\КАШИНА Т.К\Досягнення\Скан_2019\ФОТО телефон\IMG-27f3fd64eb96f1100c1b4d64e2c59d6b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46" t="29528" r="8973"/>
          <a:stretch/>
        </p:blipFill>
        <p:spPr bwMode="auto">
          <a:xfrm>
            <a:off x="179512" y="116632"/>
            <a:ext cx="2664296" cy="341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92.168.7.1\общая-т1\КАШИНА Т.К\Досягнення\Скан_2019\ФОТО телефон\IMG-822a449696c053a7789e040eb9923c55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99" t="8821" r="12299" b="4064"/>
          <a:stretch/>
        </p:blipFill>
        <p:spPr bwMode="auto">
          <a:xfrm>
            <a:off x="6816736" y="3654723"/>
            <a:ext cx="2003736" cy="30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192.168.7.1\общая-т1\КАШИНА Т.К\Досягнення\Скан_2019\ФОТО телефон\IMG-1127d309ffb2830b703193433db1db19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22" t="23965" r="17059"/>
          <a:stretch/>
        </p:blipFill>
        <p:spPr bwMode="auto">
          <a:xfrm>
            <a:off x="6651703" y="116632"/>
            <a:ext cx="2218269" cy="341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\\192.168.7.1\общая-т1\КАШИНА Т.К\Досягнення\Скан_2019\ФОТО телефон\IMG-7135bce6223f4e08ee40c67093f97a49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49" t="6409" r="9250"/>
          <a:stretch/>
        </p:blipFill>
        <p:spPr bwMode="auto">
          <a:xfrm>
            <a:off x="3788397" y="3528252"/>
            <a:ext cx="2053277" cy="3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\\192.168.7.1\общая-т1\КАШИНА Т.К\Досягнення\Скан_2019\ФОТО телефон\IMG-e1b11b2534e4b2209f24c173c64de2e5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58" t="14291" r="11253"/>
          <a:stretch/>
        </p:blipFill>
        <p:spPr bwMode="auto">
          <a:xfrm>
            <a:off x="389723" y="3596344"/>
            <a:ext cx="2094045" cy="31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\\192.168.7.1\общая-т1\КАШИНА Т.К\Досягнення\Скан_2019\ФОТО телефон\IMG-6e5c644824f1bc65da31df9b4cf502d4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8843" y="116632"/>
            <a:ext cx="2432386" cy="324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0495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2" t="3506" r="6850" b="8074"/>
          <a:stretch/>
        </p:blipFill>
        <p:spPr>
          <a:xfrm>
            <a:off x="139990" y="80486"/>
            <a:ext cx="2244406" cy="3240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4" t="3981" r="5841" b="6268"/>
          <a:stretch/>
        </p:blipFill>
        <p:spPr>
          <a:xfrm>
            <a:off x="3501954" y="116632"/>
            <a:ext cx="2248058" cy="3100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4" t="2786" r="7810" b="7462"/>
          <a:stretch/>
        </p:blipFill>
        <p:spPr>
          <a:xfrm>
            <a:off x="6849734" y="139395"/>
            <a:ext cx="2215309" cy="31222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5" t="6059" r="6685" b="6667"/>
          <a:stretch/>
        </p:blipFill>
        <p:spPr>
          <a:xfrm>
            <a:off x="4726005" y="3645023"/>
            <a:ext cx="2234333" cy="30243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4" t="2984" r="6123" b="6469"/>
          <a:stretch/>
        </p:blipFill>
        <p:spPr>
          <a:xfrm>
            <a:off x="6999868" y="3645024"/>
            <a:ext cx="2108636" cy="29430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7" t="6060" r="7083" b="6846"/>
          <a:stretch/>
        </p:blipFill>
        <p:spPr>
          <a:xfrm>
            <a:off x="103996" y="3645023"/>
            <a:ext cx="2225202" cy="30243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60" t="5962" r="8119" b="10647"/>
          <a:stretch/>
        </p:blipFill>
        <p:spPr>
          <a:xfrm>
            <a:off x="2424273" y="3645024"/>
            <a:ext cx="2219735" cy="303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0175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06" r="6122" b="5522"/>
          <a:stretch/>
        </p:blipFill>
        <p:spPr>
          <a:xfrm>
            <a:off x="3563888" y="153356"/>
            <a:ext cx="2265164" cy="30743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5" t="3184" r="6104" b="6070"/>
          <a:stretch/>
        </p:blipFill>
        <p:spPr>
          <a:xfrm>
            <a:off x="395536" y="153356"/>
            <a:ext cx="2197905" cy="30743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4" t="4179" r="7809" b="6268"/>
          <a:stretch/>
        </p:blipFill>
        <p:spPr>
          <a:xfrm>
            <a:off x="5054202" y="3428060"/>
            <a:ext cx="2304924" cy="32413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9" t="3384" r="7918" b="11045"/>
          <a:stretch/>
        </p:blipFill>
        <p:spPr>
          <a:xfrm>
            <a:off x="1835696" y="3399496"/>
            <a:ext cx="2331602" cy="32698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90" t="3981" r="6122" b="5672"/>
          <a:stretch/>
        </p:blipFill>
        <p:spPr>
          <a:xfrm>
            <a:off x="6660232" y="153356"/>
            <a:ext cx="2174484" cy="307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8980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1670" y="2357430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 smtClean="0">
                <a:solidFill>
                  <a:schemeClr val="accent5">
                    <a:lumMod val="50000"/>
                  </a:schemeClr>
                </a:solidFill>
              </a:rPr>
              <a:t>2018 рік</a:t>
            </a:r>
            <a:endParaRPr lang="ru-RU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057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192.168.7.1\общая-т1\КАШИНА Т.К\Досягнення\Скан_2019\ФОТО телефон\IMG-738c1ee9198113180c59420f2659860c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04" t="26011" r="20703" b="3809"/>
          <a:stretch/>
        </p:blipFill>
        <p:spPr bwMode="auto">
          <a:xfrm>
            <a:off x="7099425" y="3797588"/>
            <a:ext cx="1723636" cy="288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\\192.168.7.1\общая-т1\КАШИНА Т.К\Досягнення\Скан_2019\ФОТО телефон\IMG-7522a41bf309664171781b08cb2264e7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86" t="4953" r="24078"/>
          <a:stretch/>
        </p:blipFill>
        <p:spPr bwMode="auto">
          <a:xfrm>
            <a:off x="7236296" y="202573"/>
            <a:ext cx="1440159" cy="34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\\192.168.7.1\общая-т1\КАШИНА Т.К\Досягнення\Скан_2019\ФОТО телефон\IMG-a70e2678c68e5dbcd6bb36623f738dca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90" t="20690" r="20513" b="5703"/>
          <a:stretch/>
        </p:blipFill>
        <p:spPr bwMode="auto">
          <a:xfrm>
            <a:off x="395536" y="3797588"/>
            <a:ext cx="1728192" cy="283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\\192.168.7.1\общая-т1\КАШИНА Т.К\Досягнення\Скан_2019\ФОТО телефон\IMG-b218ff43e5be33ce3d9cbd0a1c2f8681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40" t="34286" r="29444" b="14514"/>
          <a:stretch/>
        </p:blipFill>
        <p:spPr bwMode="auto">
          <a:xfrm>
            <a:off x="3059832" y="714135"/>
            <a:ext cx="3312368" cy="531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\\192.168.7.1\общая-т1\КАШИНА Т.К\Досягнення\Скан_2019\ФОТО телефон\IMG-cc9bfc05e834ad007aa76a18baef235e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94" t="6019" r="18475"/>
          <a:stretch/>
        </p:blipFill>
        <p:spPr bwMode="auto">
          <a:xfrm>
            <a:off x="251520" y="146976"/>
            <a:ext cx="2016224" cy="346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7996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\\192.168.7.1\общая-т1\Зерній\сайт\скан\12.jpg"/>
          <p:cNvPicPr>
            <a:picLocks noChangeAspect="1" noChangeArrowheads="1"/>
          </p:cNvPicPr>
          <p:nvPr/>
        </p:nvPicPr>
        <p:blipFill>
          <a:blip r:embed="rId2" cstate="print"/>
          <a:srcRect t="1729" r="4874"/>
          <a:stretch>
            <a:fillRect/>
          </a:stretch>
        </p:blipFill>
        <p:spPr bwMode="auto">
          <a:xfrm>
            <a:off x="7487321" y="1183182"/>
            <a:ext cx="1500198" cy="213192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7504" y="1052736"/>
            <a:ext cx="581614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1400" b="1" dirty="0" smtClean="0"/>
          </a:p>
          <a:p>
            <a:pPr algn="ctr"/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2018 року в Харкові</a:t>
            </a:r>
          </a:p>
          <a:p>
            <a:pPr algn="ctr"/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пройшов Відбірковий тур Чемпіонату Союзу перукарів України з перукарського мистецтва, макіяжу і нігтьової естетики </a:t>
            </a:r>
          </a:p>
          <a:p>
            <a:pPr algn="ctr"/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«Весняний кубок Харкова 2018».</a:t>
            </a:r>
          </a:p>
          <a:p>
            <a:pPr algn="ctr"/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Студенти коледжу спеціалізації «Перукарське мистецтво та декоративна косметика» під керівництвом викладачів </a:t>
            </a:r>
          </a:p>
          <a:p>
            <a:pPr algn="ctr"/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Крупки О.Є., Коннової Т.А. взяли участь і відбірковому турі та посіли </a:t>
            </a:r>
          </a:p>
          <a:p>
            <a:pPr algn="ctr"/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призових місць </a:t>
            </a:r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різних номінаціях.</a:t>
            </a:r>
          </a:p>
          <a:p>
            <a:pPr algn="ctr"/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Поздоровляємо наших переможців і бажаємо подальшого розвитку </a:t>
            </a:r>
          </a:p>
          <a:p>
            <a:pPr algn="ctr"/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фахової майстерності.</a:t>
            </a:r>
            <a:endParaRPr lang="uk-UA" sz="2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159" y="183871"/>
            <a:ext cx="8880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7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Відбірковий тур Чемпіонату Союзу перукарів України з перукарського мистецтва </a:t>
            </a:r>
            <a:r>
              <a:rPr lang="uk-UA" sz="27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endParaRPr lang="uk-UA" sz="27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\\192.168.7.1\общая-т1\Зерній\сайт\скан\10.jpg"/>
          <p:cNvPicPr>
            <a:picLocks noChangeAspect="1" noChangeArrowheads="1"/>
          </p:cNvPicPr>
          <p:nvPr/>
        </p:nvPicPr>
        <p:blipFill>
          <a:blip r:embed="rId3" cstate="print"/>
          <a:srcRect l="2304" t="3350" r="3225"/>
          <a:stretch>
            <a:fillRect/>
          </a:stretch>
        </p:blipFill>
        <p:spPr bwMode="auto">
          <a:xfrm>
            <a:off x="6816365" y="2636911"/>
            <a:ext cx="1552823" cy="2185355"/>
          </a:xfrm>
          <a:prstGeom prst="rect">
            <a:avLst/>
          </a:prstGeom>
          <a:noFill/>
        </p:spPr>
      </p:pic>
      <p:pic>
        <p:nvPicPr>
          <p:cNvPr id="2050" name="Picture 2" descr="\\192.168.7.1\общая-т1\Зерній\сайт\скан\1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5221" t="3110" r="744"/>
          <a:stretch>
            <a:fillRect/>
          </a:stretch>
        </p:blipFill>
        <p:spPr bwMode="auto">
          <a:xfrm>
            <a:off x="5992272" y="4509120"/>
            <a:ext cx="1571636" cy="22277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17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658448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Відбірковий тур Чемпіонату Союзу перукарів України з перукарського мистецтва 2018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3" name="Picture 9" descr="\\192.168.7.1\общая-т1\Зерній\сайт\скан\14.jpg"/>
          <p:cNvPicPr>
            <a:picLocks noChangeAspect="1" noChangeArrowheads="1"/>
          </p:cNvPicPr>
          <p:nvPr/>
        </p:nvPicPr>
        <p:blipFill>
          <a:blip r:embed="rId2" cstate="print"/>
          <a:srcRect l="2825" t="2054" r="6779" b="-624"/>
          <a:stretch>
            <a:fillRect/>
          </a:stretch>
        </p:blipFill>
        <p:spPr bwMode="auto">
          <a:xfrm>
            <a:off x="6823736" y="4718133"/>
            <a:ext cx="1500198" cy="2143140"/>
          </a:xfrm>
          <a:prstGeom prst="rect">
            <a:avLst/>
          </a:prstGeom>
          <a:noFill/>
        </p:spPr>
      </p:pic>
      <p:pic>
        <p:nvPicPr>
          <p:cNvPr id="1034" name="Picture 10" descr="\\192.168.7.1\общая-т1\Зерній\сайт\скан\15.jpg"/>
          <p:cNvPicPr>
            <a:picLocks noChangeAspect="1" noChangeArrowheads="1"/>
          </p:cNvPicPr>
          <p:nvPr/>
        </p:nvPicPr>
        <p:blipFill>
          <a:blip r:embed="rId3" cstate="print"/>
          <a:srcRect l="6083" t="1474" r="647"/>
          <a:stretch>
            <a:fillRect/>
          </a:stretch>
        </p:blipFill>
        <p:spPr bwMode="auto">
          <a:xfrm>
            <a:off x="1907704" y="1268760"/>
            <a:ext cx="1587772" cy="2357454"/>
          </a:xfrm>
          <a:prstGeom prst="rect">
            <a:avLst/>
          </a:prstGeom>
          <a:noFill/>
        </p:spPr>
      </p:pic>
      <p:pic>
        <p:nvPicPr>
          <p:cNvPr id="17" name="Picture 3" descr="\\192.168.7.1\общая-т1\Зерній\сайт\скан\19.jpg"/>
          <p:cNvPicPr>
            <a:picLocks noChangeAspect="1" noChangeArrowheads="1"/>
          </p:cNvPicPr>
          <p:nvPr/>
        </p:nvPicPr>
        <p:blipFill>
          <a:blip r:embed="rId4" cstate="print"/>
          <a:srcRect l="4717"/>
          <a:stretch>
            <a:fillRect/>
          </a:stretch>
        </p:blipFill>
        <p:spPr bwMode="auto">
          <a:xfrm>
            <a:off x="107504" y="1268760"/>
            <a:ext cx="1649015" cy="2380704"/>
          </a:xfrm>
          <a:prstGeom prst="rect">
            <a:avLst/>
          </a:prstGeom>
          <a:noFill/>
        </p:spPr>
      </p:pic>
      <p:pic>
        <p:nvPicPr>
          <p:cNvPr id="1028" name="Picture 4" descr="\\192.168.7.1\общая-т1\Зерній\сайт\скан\9.jpg"/>
          <p:cNvPicPr>
            <a:picLocks noChangeAspect="1" noChangeArrowheads="1"/>
          </p:cNvPicPr>
          <p:nvPr/>
        </p:nvPicPr>
        <p:blipFill>
          <a:blip r:embed="rId5" cstate="print"/>
          <a:srcRect l="4597" t="1671" r="1157"/>
          <a:stretch>
            <a:fillRect/>
          </a:stretch>
        </p:blipFill>
        <p:spPr bwMode="auto">
          <a:xfrm>
            <a:off x="1187624" y="3212976"/>
            <a:ext cx="1592801" cy="2286016"/>
          </a:xfrm>
          <a:prstGeom prst="rect">
            <a:avLst/>
          </a:prstGeom>
          <a:noFill/>
        </p:spPr>
      </p:pic>
      <p:pic>
        <p:nvPicPr>
          <p:cNvPr id="1027" name="Picture 3" descr="\\192.168.7.1\общая-т1\Зерній\сайт\скан\8.jpg"/>
          <p:cNvPicPr>
            <a:picLocks noChangeAspect="1" noChangeArrowheads="1"/>
          </p:cNvPicPr>
          <p:nvPr/>
        </p:nvPicPr>
        <p:blipFill>
          <a:blip r:embed="rId6" cstate="print"/>
          <a:srcRect l="2252" t="1637" r="3152"/>
          <a:stretch>
            <a:fillRect/>
          </a:stretch>
        </p:blipFill>
        <p:spPr bwMode="auto">
          <a:xfrm>
            <a:off x="142844" y="4718133"/>
            <a:ext cx="1464798" cy="2095243"/>
          </a:xfrm>
          <a:prstGeom prst="rect">
            <a:avLst/>
          </a:prstGeom>
          <a:noFill/>
        </p:spPr>
      </p:pic>
      <p:pic>
        <p:nvPicPr>
          <p:cNvPr id="1032" name="Picture 8" descr="\\192.168.7.1\общая-т1\Зерній\сайт\скан\13.jpg"/>
          <p:cNvPicPr>
            <a:picLocks noChangeAspect="1" noChangeArrowheads="1"/>
          </p:cNvPicPr>
          <p:nvPr/>
        </p:nvPicPr>
        <p:blipFill>
          <a:blip r:embed="rId7" cstate="print"/>
          <a:srcRect l="2653" t="1929" r="4479"/>
          <a:stretch>
            <a:fillRect/>
          </a:stretch>
        </p:blipFill>
        <p:spPr bwMode="auto">
          <a:xfrm>
            <a:off x="4572000" y="4769724"/>
            <a:ext cx="1357322" cy="1971759"/>
          </a:xfrm>
          <a:prstGeom prst="rect">
            <a:avLst/>
          </a:prstGeom>
          <a:noFill/>
        </p:spPr>
      </p:pic>
      <p:pic>
        <p:nvPicPr>
          <p:cNvPr id="11" name="Picture 12" descr="\\192.168.7.1\общая-т1\Зерній\сайт\скан\17.jpg"/>
          <p:cNvPicPr>
            <a:picLocks noChangeAspect="1" noChangeArrowheads="1"/>
          </p:cNvPicPr>
          <p:nvPr/>
        </p:nvPicPr>
        <p:blipFill>
          <a:blip r:embed="rId8" cstate="print"/>
          <a:srcRect l="4717" t="1715" r="3300" b="558"/>
          <a:stretch>
            <a:fillRect/>
          </a:stretch>
        </p:blipFill>
        <p:spPr bwMode="auto">
          <a:xfrm>
            <a:off x="5076056" y="3112617"/>
            <a:ext cx="1428760" cy="2088188"/>
          </a:xfrm>
          <a:prstGeom prst="rect">
            <a:avLst/>
          </a:prstGeom>
          <a:noFill/>
        </p:spPr>
      </p:pic>
      <p:pic>
        <p:nvPicPr>
          <p:cNvPr id="286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9952" y="1052736"/>
            <a:ext cx="2396350" cy="1752625"/>
          </a:xfrm>
          <a:prstGeom prst="rect">
            <a:avLst/>
          </a:prstGeom>
          <a:noFill/>
        </p:spPr>
      </p:pic>
      <p:pic>
        <p:nvPicPr>
          <p:cNvPr id="286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2881436"/>
            <a:ext cx="2291747" cy="1714886"/>
          </a:xfrm>
          <a:prstGeom prst="rect">
            <a:avLst/>
          </a:prstGeom>
          <a:noFill/>
        </p:spPr>
      </p:pic>
      <p:pic>
        <p:nvPicPr>
          <p:cNvPr id="28678" name="Picture 6" descr="ÐÐ°ÑÑÐ¸Ð½ÐºÐ¸ Ð¿Ð¾ Ð·Ð°Ð¿ÑÐ¾ÑÑ Ð§ÐµÐ¼Ð¿ÑÐ¾Ð½Ð°ÑÑ Ð¡Ð¾ÑÐ·Ñ Ð¿ÐµÑÑÐºÐ°ÑÑÐ² Ð£ÐºÑÐ°ÑÐ½Ð¸ Ð· Ð¿ÐµÑÑÐºÐ°ÑÑÑÐºÐ¾Ð³Ð¾ Ð¼Ð¸ÑÑÐµÑÑÐ²Ð° 2018 Ñ Ð¼.ÑÐ°ÑÐºÐ¾Ð²Ñ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836712"/>
            <a:ext cx="2291747" cy="1728192"/>
          </a:xfrm>
          <a:prstGeom prst="rect">
            <a:avLst/>
          </a:prstGeom>
          <a:noFill/>
        </p:spPr>
      </p:pic>
      <p:pic>
        <p:nvPicPr>
          <p:cNvPr id="1026" name="Picture 2" descr="\\192.168.7.1\общая-т1\Зерній\сайт\скан\7.jpg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987824" y="2852936"/>
            <a:ext cx="1670858" cy="2298469"/>
          </a:xfrm>
          <a:prstGeom prst="rect">
            <a:avLst/>
          </a:prstGeom>
          <a:noFill/>
        </p:spPr>
      </p:pic>
      <p:pic>
        <p:nvPicPr>
          <p:cNvPr id="1035" name="Picture 11" descr="\\192.168.7.1\общая-т1\Зерній\сайт\скан\16.jpg"/>
          <p:cNvPicPr>
            <a:picLocks noChangeAspect="1" noChangeArrowheads="1"/>
          </p:cNvPicPr>
          <p:nvPr/>
        </p:nvPicPr>
        <p:blipFill>
          <a:blip r:embed="rId13" cstate="print"/>
          <a:srcRect l="2747" t="3994" r="1098"/>
          <a:stretch>
            <a:fillRect/>
          </a:stretch>
        </p:blipFill>
        <p:spPr bwMode="auto">
          <a:xfrm>
            <a:off x="2555776" y="4653136"/>
            <a:ext cx="1500198" cy="2152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376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18256"/>
            <a:ext cx="8164545" cy="1143000"/>
          </a:xfrm>
        </p:spPr>
        <p:txBody>
          <a:bodyPr>
            <a:noAutofit/>
          </a:bodyPr>
          <a:lstStyle/>
          <a:p>
            <a:r>
              <a:rPr lang="uk-UA" sz="2800" spc="-15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ІІ регіональний турнір з фінансової грамотності</a:t>
            </a:r>
            <a:br>
              <a:rPr lang="uk-UA" sz="2800" spc="-15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spc="-15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spc="-15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Business    sharks</a:t>
            </a:r>
            <a:r>
              <a:rPr lang="uk-UA" sz="2800" spc="-15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endParaRPr lang="uk-UA" sz="2800" spc="-150" dirty="0"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6" t="1263" r="4820"/>
          <a:stretch/>
        </p:blipFill>
        <p:spPr>
          <a:xfrm>
            <a:off x="35496" y="834127"/>
            <a:ext cx="2715250" cy="3963025"/>
          </a:xfrm>
          <a:prstGeom prst="rect">
            <a:avLst/>
          </a:prstGeom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4761" y="2411390"/>
            <a:ext cx="3281376" cy="2385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1" t="2527" r="4626"/>
          <a:stretch/>
        </p:blipFill>
        <p:spPr>
          <a:xfrm>
            <a:off x="6431518" y="2411390"/>
            <a:ext cx="2691938" cy="39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2174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2" t="3368" r="2888" b="2316"/>
          <a:stretch/>
        </p:blipFill>
        <p:spPr>
          <a:xfrm>
            <a:off x="107504" y="188639"/>
            <a:ext cx="3111773" cy="4320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39" t="3369" r="2889" b="4702"/>
          <a:stretch/>
        </p:blipFill>
        <p:spPr>
          <a:xfrm>
            <a:off x="5912491" y="1556792"/>
            <a:ext cx="3000118" cy="4134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189057"/>
            <a:ext cx="4546848" cy="1143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Фінансова гра </a:t>
            </a:r>
            <a:b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</a:b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«Шлях до багатства»</a:t>
            </a:r>
            <a:endParaRPr lang="uk-UA" sz="32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2" t="3800" r="8271" b="6833"/>
          <a:stretch/>
        </p:blipFill>
        <p:spPr>
          <a:xfrm>
            <a:off x="2791056" y="2692140"/>
            <a:ext cx="2952328" cy="4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4664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3" t="1123" r="5593" b="1614"/>
          <a:stretch/>
        </p:blipFill>
        <p:spPr>
          <a:xfrm>
            <a:off x="179512" y="116633"/>
            <a:ext cx="2264763" cy="3276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" t="1403" r="5785" b="1193"/>
          <a:stretch/>
        </p:blipFill>
        <p:spPr>
          <a:xfrm>
            <a:off x="179512" y="3501008"/>
            <a:ext cx="2264763" cy="33019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2" t="1544" r="3660" b="1645"/>
          <a:stretch/>
        </p:blipFill>
        <p:spPr>
          <a:xfrm>
            <a:off x="2572414" y="1340768"/>
            <a:ext cx="2190165" cy="3127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9" t="1700" r="3468" b="1334"/>
          <a:stretch/>
        </p:blipFill>
        <p:spPr>
          <a:xfrm>
            <a:off x="3652734" y="3641042"/>
            <a:ext cx="2219692" cy="31619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" t="1700" r="5014" b="1895"/>
          <a:stretch/>
        </p:blipFill>
        <p:spPr>
          <a:xfrm>
            <a:off x="5872426" y="1410730"/>
            <a:ext cx="2122797" cy="30377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6458" y="16935"/>
            <a:ext cx="6114386" cy="1143000"/>
          </a:xfrm>
        </p:spPr>
        <p:txBody>
          <a:bodyPr>
            <a:noAutofit/>
          </a:bodyPr>
          <a:lstStyle/>
          <a:p>
            <a:r>
              <a:rPr lang="uk-UA" sz="26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Обласна студентська олімпіада</a:t>
            </a:r>
            <a:br>
              <a:rPr lang="uk-UA" sz="26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</a:br>
            <a:r>
              <a:rPr lang="uk-UA" sz="26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за спеціальністю </a:t>
            </a:r>
            <a:br>
              <a:rPr lang="uk-UA" sz="26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</a:br>
            <a:r>
              <a:rPr lang="uk-UA" sz="26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«Бухгалтерський облік»</a:t>
            </a:r>
            <a:endParaRPr lang="uk-UA" sz="26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1" t="1700" r="6364" b="1053"/>
          <a:stretch/>
        </p:blipFill>
        <p:spPr>
          <a:xfrm>
            <a:off x="6933824" y="3719094"/>
            <a:ext cx="2051957" cy="30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5609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4" t="1263" r="5012" b="2736"/>
          <a:stretch/>
        </p:blipFill>
        <p:spPr>
          <a:xfrm>
            <a:off x="6156176" y="2708920"/>
            <a:ext cx="2812778" cy="3991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2" t="1404" r="1730" b="2878"/>
          <a:stretch/>
        </p:blipFill>
        <p:spPr>
          <a:xfrm>
            <a:off x="3131840" y="1988840"/>
            <a:ext cx="2791044" cy="3861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7" t="1264" r="5398" b="2175"/>
          <a:stretch/>
        </p:blipFill>
        <p:spPr>
          <a:xfrm>
            <a:off x="71175" y="1124744"/>
            <a:ext cx="2807475" cy="40324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2247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Фінансовий квест «Битва олігархів»</a:t>
            </a:r>
            <a:endParaRPr lang="uk-UA" sz="28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5224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4" t="3368" r="5013" b="1614"/>
          <a:stretch/>
        </p:blipFill>
        <p:spPr>
          <a:xfrm>
            <a:off x="395536" y="1234559"/>
            <a:ext cx="3722443" cy="5228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6" t="2900" r="6364"/>
          <a:stretch/>
        </p:blipFill>
        <p:spPr>
          <a:xfrm>
            <a:off x="5053549" y="1251729"/>
            <a:ext cx="3536114" cy="51940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34745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Інтелектуальна гра «Економічний квест»</a:t>
            </a:r>
            <a:endParaRPr lang="uk-UA" sz="32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331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728" y="7057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Конкурс на знання бухгалтерського обліку</a:t>
            </a:r>
            <a:b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</a:b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та фінансів</a:t>
            </a:r>
            <a:endParaRPr lang="uk-UA" sz="28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0" t="1964" r="4048" b="1053"/>
          <a:stretch/>
        </p:blipFill>
        <p:spPr>
          <a:xfrm>
            <a:off x="251520" y="692696"/>
            <a:ext cx="2348564" cy="33255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7" t="1965" r="4434" b="1474"/>
          <a:stretch/>
        </p:blipFill>
        <p:spPr>
          <a:xfrm>
            <a:off x="3384657" y="1461982"/>
            <a:ext cx="2339471" cy="33255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9" t="1964" r="4435" b="1053"/>
          <a:stretch/>
        </p:blipFill>
        <p:spPr>
          <a:xfrm>
            <a:off x="6444208" y="692697"/>
            <a:ext cx="2311792" cy="3325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6" t="1965" r="4048" b="1474"/>
          <a:stretch/>
        </p:blipFill>
        <p:spPr>
          <a:xfrm>
            <a:off x="1547664" y="3498833"/>
            <a:ext cx="2349138" cy="3325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7" t="1965" r="4434" b="1474"/>
          <a:stretch/>
        </p:blipFill>
        <p:spPr>
          <a:xfrm>
            <a:off x="5004048" y="3513272"/>
            <a:ext cx="2329313" cy="331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3148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9" t="2808" r="4626" b="1193"/>
          <a:stretch/>
        </p:blipFill>
        <p:spPr>
          <a:xfrm>
            <a:off x="107504" y="1052736"/>
            <a:ext cx="3174173" cy="4532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9" t="2808" r="4435" b="1193"/>
          <a:stretch/>
        </p:blipFill>
        <p:spPr>
          <a:xfrm>
            <a:off x="5783688" y="1052736"/>
            <a:ext cx="3180800" cy="4532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806" y="-90264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Фестиваль «Весняні акорди»</a:t>
            </a:r>
            <a:endParaRPr lang="uk-UA" sz="32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0" t="1499" r="4143" b="2168"/>
          <a:stretch/>
        </p:blipFill>
        <p:spPr>
          <a:xfrm>
            <a:off x="2987824" y="2492896"/>
            <a:ext cx="2993564" cy="423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123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496" y="116632"/>
            <a:ext cx="63001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XVI</a:t>
            </a:r>
            <a:r>
              <a:rPr lang="uk-UA" sz="2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</a:t>
            </a:r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Міжнародний конкурс молодих дизайнерів «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PECHERSKI KASHTANY</a:t>
            </a:r>
            <a:r>
              <a:rPr lang="uk-UA" sz="2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19559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Київський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національний університет технологій та дизайну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травні 2018 року провів                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XV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Міжнародний конкурс молодих дизайнерів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PECHERSKI KASHTANY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де показали свої колекції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дизайнери-початківці. Серед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учасників конкурсу був театр мод «Текстимул» зі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студентськими колекціями   «Хіна Мацурі», «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Cold Star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під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керівництвом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викладача        Міхєєвої Л.С.</a:t>
            </a:r>
            <a:endParaRPr lang="uk-UA" sz="2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Студентка Гузовська О. посіла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 місце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номінації «Батік», а  інші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студенти коледжу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отримали дипломи  конкурсу. 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\\192.168.7.1\общая-т1\КАШИНА Т.К\Фото\фото коллекций\Хина Мацури\IMG-ac0965d2e5b8ae7212e4edf2a2b92ac2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55" r="23754"/>
          <a:stretch/>
        </p:blipFill>
        <p:spPr bwMode="auto">
          <a:xfrm>
            <a:off x="6335688" y="116632"/>
            <a:ext cx="1627619" cy="441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192.168.7.1\общая-т1\КАШИНА Т.К\Фото\фото коллекций\Cold star\IMG-f79c1a48a2fdba5e59a0cb36f5ad0923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81" r="3451"/>
          <a:stretch/>
        </p:blipFill>
        <p:spPr bwMode="auto">
          <a:xfrm>
            <a:off x="4839053" y="4057916"/>
            <a:ext cx="4125435" cy="261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2704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103" y="4869520"/>
            <a:ext cx="2575075" cy="1871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6158" y="4945532"/>
            <a:ext cx="2559848" cy="18607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0621" y="908757"/>
            <a:ext cx="2510638" cy="18250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3058" y="2866265"/>
            <a:ext cx="2557234" cy="1858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2542" y="3071493"/>
            <a:ext cx="2459563" cy="1787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3057" y="4891814"/>
            <a:ext cx="2520576" cy="1832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08757"/>
            <a:ext cx="2516825" cy="18295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003" y="-171400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Всеукраїнська науково-практична конференція «Фундаментальні та прикладні дослідження в хімії: гіпотези, проблеми, результати»</a:t>
            </a:r>
            <a:endParaRPr lang="uk-UA" sz="24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6158" y="1189893"/>
            <a:ext cx="2485947" cy="18070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103" y="2866265"/>
            <a:ext cx="2557234" cy="185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2498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" t="2000" r="5290" b="1667"/>
          <a:stretch/>
        </p:blipFill>
        <p:spPr>
          <a:xfrm>
            <a:off x="4553867" y="1488547"/>
            <a:ext cx="2251378" cy="32051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5765" y="13648"/>
            <a:ext cx="9579263" cy="1143000"/>
          </a:xfrm>
        </p:spPr>
        <p:txBody>
          <a:bodyPr>
            <a:noAutofit/>
          </a:bodyPr>
          <a:lstStyle/>
          <a:p>
            <a:r>
              <a:rPr lang="uk-UA" sz="26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Обласна науково-практична конференція «Наука. Біологія. Сучасність. Формування екологічної свідомості»</a:t>
            </a:r>
            <a:endParaRPr lang="uk-UA" sz="26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1" t="1834" r="3915"/>
          <a:stretch/>
        </p:blipFill>
        <p:spPr>
          <a:xfrm>
            <a:off x="105305" y="1124744"/>
            <a:ext cx="2018423" cy="2892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1" t="1916" r="4143" b="1334"/>
          <a:stretch/>
        </p:blipFill>
        <p:spPr>
          <a:xfrm>
            <a:off x="2267744" y="1488547"/>
            <a:ext cx="2160240" cy="30511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" t="1917" r="4602" b="1499"/>
          <a:stretch/>
        </p:blipFill>
        <p:spPr>
          <a:xfrm>
            <a:off x="3373336" y="3703800"/>
            <a:ext cx="2182295" cy="30920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" t="1917" r="4831" b="1666"/>
          <a:stretch/>
        </p:blipFill>
        <p:spPr>
          <a:xfrm>
            <a:off x="611560" y="3703801"/>
            <a:ext cx="2180723" cy="30920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1" t="2060" r="5290"/>
          <a:stretch/>
        </p:blipFill>
        <p:spPr>
          <a:xfrm>
            <a:off x="6918283" y="1124744"/>
            <a:ext cx="2187935" cy="3166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0" t="1917" r="5061" b="1666"/>
          <a:stretch/>
        </p:blipFill>
        <p:spPr>
          <a:xfrm>
            <a:off x="5854420" y="3703801"/>
            <a:ext cx="2160240" cy="309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4005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Обласна студентська екологічна конференція «Екологія. Екологічні проблеми сучасності та новітні технології енергозбереження»</a:t>
            </a:r>
            <a:endParaRPr lang="uk-UA" sz="28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0" t="1548" r="3170"/>
          <a:stretch/>
        </p:blipFill>
        <p:spPr bwMode="auto">
          <a:xfrm>
            <a:off x="251520" y="1320100"/>
            <a:ext cx="2304256" cy="328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" t="1166" r="3915"/>
          <a:stretch/>
        </p:blipFill>
        <p:spPr>
          <a:xfrm>
            <a:off x="2177502" y="3645629"/>
            <a:ext cx="2165331" cy="31166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1" t="1500" r="3457"/>
          <a:stretch/>
        </p:blipFill>
        <p:spPr>
          <a:xfrm>
            <a:off x="6668173" y="1320100"/>
            <a:ext cx="2274794" cy="32552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" t="1332" r="3685"/>
          <a:stretch/>
        </p:blipFill>
        <p:spPr>
          <a:xfrm>
            <a:off x="4932040" y="3645629"/>
            <a:ext cx="2158459" cy="311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2402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53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І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V</a:t>
            </a: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конкурс на екологічну тематику</a:t>
            </a:r>
            <a:endParaRPr lang="uk-UA" sz="32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85"/>
          <a:stretch/>
        </p:blipFill>
        <p:spPr>
          <a:xfrm>
            <a:off x="107504" y="1844824"/>
            <a:ext cx="2986956" cy="4266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8" t="2168" r="4374" b="2166"/>
          <a:stretch/>
        </p:blipFill>
        <p:spPr>
          <a:xfrm>
            <a:off x="6699374" y="3356992"/>
            <a:ext cx="2337122" cy="3312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8" t="1500" r="4374" b="2000"/>
          <a:stretch/>
        </p:blipFill>
        <p:spPr>
          <a:xfrm>
            <a:off x="4932040" y="2420888"/>
            <a:ext cx="2304256" cy="32942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8" t="941" r="3267" b="941"/>
          <a:stretch/>
        </p:blipFill>
        <p:spPr>
          <a:xfrm>
            <a:off x="3275856" y="1196752"/>
            <a:ext cx="2349120" cy="33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5624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І Регіональна студентська конференція «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Practicefest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»</a:t>
            </a:r>
            <a:endParaRPr lang="uk-UA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65" b="50000"/>
          <a:stretch/>
        </p:blipFill>
        <p:spPr>
          <a:xfrm>
            <a:off x="971600" y="1628800"/>
            <a:ext cx="715480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2941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8" t="4500" r="8271" b="3833"/>
          <a:stretch/>
        </p:blipFill>
        <p:spPr>
          <a:xfrm>
            <a:off x="539552" y="1547393"/>
            <a:ext cx="3553335" cy="50499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7" t="4445" r="8500" b="3500"/>
          <a:stretch/>
        </p:blipFill>
        <p:spPr>
          <a:xfrm>
            <a:off x="5291258" y="1547393"/>
            <a:ext cx="3529213" cy="50499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Студентська міжвузівська </a:t>
            </a:r>
            <a:b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</a:b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науково-практична конференція </a:t>
            </a:r>
            <a:b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</a:b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«Безпека життєдіяльності в сучасному світі»</a:t>
            </a:r>
            <a:endParaRPr lang="uk-UA" sz="28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171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0"/>
            <a:ext cx="9433048" cy="1143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Обласна олімпіада із зарубіжної літератури</a:t>
            </a:r>
            <a:endParaRPr lang="uk-UA" sz="32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1" t="1332" r="5290" b="1333"/>
          <a:stretch/>
        </p:blipFill>
        <p:spPr>
          <a:xfrm>
            <a:off x="395536" y="1126655"/>
            <a:ext cx="3721330" cy="53528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8" t="1333" r="5290" b="1500"/>
          <a:stretch/>
        </p:blipFill>
        <p:spPr>
          <a:xfrm>
            <a:off x="5094789" y="1126655"/>
            <a:ext cx="3653675" cy="52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4658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78"/>
          <a:stretch/>
        </p:blipFill>
        <p:spPr>
          <a:xfrm>
            <a:off x="4572000" y="2977322"/>
            <a:ext cx="1989731" cy="2911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85"/>
          <a:stretch/>
        </p:blipFill>
        <p:spPr>
          <a:xfrm>
            <a:off x="2338399" y="1484784"/>
            <a:ext cx="2060526" cy="2943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02"/>
          <a:stretch/>
        </p:blipFill>
        <p:spPr>
          <a:xfrm>
            <a:off x="6847672" y="3789040"/>
            <a:ext cx="2044808" cy="29487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02"/>
          <a:stretch/>
        </p:blipFill>
        <p:spPr>
          <a:xfrm>
            <a:off x="6781245" y="692696"/>
            <a:ext cx="2111235" cy="30445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02"/>
          <a:stretch/>
        </p:blipFill>
        <p:spPr>
          <a:xfrm>
            <a:off x="124936" y="3789040"/>
            <a:ext cx="2051448" cy="29583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90"/>
          <a:stretch/>
        </p:blipFill>
        <p:spPr>
          <a:xfrm>
            <a:off x="124936" y="692696"/>
            <a:ext cx="2063266" cy="2996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4936" y="32961"/>
            <a:ext cx="90888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Чемпіонат області з армспорту серед юніорів 1997 р.н.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0251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" r="5978" b="2167"/>
          <a:stretch/>
        </p:blipFill>
        <p:spPr>
          <a:xfrm>
            <a:off x="4788024" y="548680"/>
            <a:ext cx="4084116" cy="5766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412776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Центр гендерної культури</a:t>
            </a:r>
          </a:p>
          <a:p>
            <a:pPr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 у рамках</a:t>
            </a:r>
          </a:p>
          <a:p>
            <a:pPr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 Місяця жіночої історії</a:t>
            </a:r>
          </a:p>
          <a:p>
            <a:pPr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провів квест «Вулицями жіночої історії», де   студенти нашого коледжу отримали сертифікат за кращу мотивацію та обізнаність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455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85"/>
          <a:stretch/>
        </p:blipFill>
        <p:spPr>
          <a:xfrm>
            <a:off x="221842" y="1484784"/>
            <a:ext cx="3168352" cy="45020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7" b="2710"/>
          <a:stretch/>
        </p:blipFill>
        <p:spPr>
          <a:xfrm>
            <a:off x="6008281" y="908720"/>
            <a:ext cx="3100616" cy="21588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7" b="3237"/>
          <a:stretch/>
        </p:blipFill>
        <p:spPr>
          <a:xfrm>
            <a:off x="3437620" y="2492896"/>
            <a:ext cx="3232324" cy="2238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9" t="4367" r="3284" b="3031"/>
          <a:stretch/>
        </p:blipFill>
        <p:spPr>
          <a:xfrm>
            <a:off x="5580112" y="4293096"/>
            <a:ext cx="3377889" cy="23715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332656"/>
            <a:ext cx="8388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Всеукраїнський конкурс естрадного шоу</a:t>
            </a:r>
          </a:p>
          <a:p>
            <a:pPr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«Лимонад»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279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6673" y="2132856"/>
            <a:ext cx="2087415" cy="28716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6" t="1700" r="2080" b="1334"/>
          <a:stretch/>
        </p:blipFill>
        <p:spPr>
          <a:xfrm>
            <a:off x="72809" y="94579"/>
            <a:ext cx="1985482" cy="29023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93" t="1700" r="2310" b="1334"/>
          <a:stretch/>
        </p:blipFill>
        <p:spPr>
          <a:xfrm>
            <a:off x="6841986" y="197354"/>
            <a:ext cx="2084793" cy="2952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6" t="1700" b="1334"/>
          <a:stretch/>
        </p:blipFill>
        <p:spPr>
          <a:xfrm>
            <a:off x="6019085" y="2100083"/>
            <a:ext cx="1987860" cy="28410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6" t="1700" r="2080" b="1334"/>
          <a:stretch/>
        </p:blipFill>
        <p:spPr>
          <a:xfrm>
            <a:off x="7049404" y="3941903"/>
            <a:ext cx="1915083" cy="27994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6" t="1700" b="1334"/>
          <a:stretch/>
        </p:blipFill>
        <p:spPr>
          <a:xfrm>
            <a:off x="683568" y="2135313"/>
            <a:ext cx="2016224" cy="28816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6" t="1700" r="2309" b="1334"/>
          <a:stretch/>
        </p:blipFill>
        <p:spPr>
          <a:xfrm>
            <a:off x="323527" y="3933056"/>
            <a:ext cx="1909551" cy="279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9893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" t="1332" r="4374" b="1167"/>
          <a:stretch/>
        </p:blipFill>
        <p:spPr>
          <a:xfrm>
            <a:off x="4584996" y="750181"/>
            <a:ext cx="4140460" cy="5907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34691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V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Обласний конкурс художнього слова «Поетичний  настрій»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5809" y="1657332"/>
            <a:ext cx="28803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Харківський обласний театр для дітей та юнацтва організував і провів обласний конкурс художнього слова «Поетичний настрій», в якому  студентка коледжу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Денищенко Олена показала свою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художню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майстерність і стала дипломантом конкурсу.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xmlns="" val="1832217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4" t="2388" r="3460" b="1692"/>
          <a:stretch/>
        </p:blipFill>
        <p:spPr>
          <a:xfrm>
            <a:off x="107504" y="620688"/>
            <a:ext cx="2460996" cy="3448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2" t="2387" r="3733" b="2439"/>
          <a:stretch/>
        </p:blipFill>
        <p:spPr>
          <a:xfrm>
            <a:off x="1691680" y="3151398"/>
            <a:ext cx="2508387" cy="35179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4" t="2387" r="3733" b="1526"/>
          <a:stretch/>
        </p:blipFill>
        <p:spPr>
          <a:xfrm>
            <a:off x="6566984" y="620688"/>
            <a:ext cx="2449611" cy="3448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1" t="2388" r="3186" b="1692"/>
          <a:stretch/>
        </p:blipFill>
        <p:spPr>
          <a:xfrm>
            <a:off x="4932040" y="3176121"/>
            <a:ext cx="2525340" cy="3517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504" y="147876"/>
            <a:ext cx="8910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</a:rPr>
              <a:t>ІІ міський конкурс Майстрів художнього слова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5" t="2388" r="4007" b="1692"/>
          <a:stretch/>
        </p:blipFill>
        <p:spPr>
          <a:xfrm>
            <a:off x="3380623" y="620687"/>
            <a:ext cx="2446688" cy="344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894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232" y="2500306"/>
            <a:ext cx="5449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 smtClean="0">
                <a:solidFill>
                  <a:schemeClr val="accent5">
                    <a:lumMod val="50000"/>
                  </a:schemeClr>
                </a:solidFill>
              </a:rPr>
              <a:t>2019 рік</a:t>
            </a:r>
            <a:endParaRPr lang="ru-RU" sz="9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67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3" r="4997" b="1494"/>
          <a:stretch/>
        </p:blipFill>
        <p:spPr>
          <a:xfrm>
            <a:off x="5580112" y="2492896"/>
            <a:ext cx="2952328" cy="42654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764" y="168882"/>
            <a:ext cx="7086600" cy="432048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Молода людина року - 2019</a:t>
            </a:r>
            <a:endParaRPr lang="uk-UA" sz="32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91416" y="641474"/>
            <a:ext cx="4680520" cy="1509712"/>
          </a:xfrm>
        </p:spPr>
        <p:txBody>
          <a:bodyPr>
            <a:noAutofit/>
          </a:bodyPr>
          <a:lstStyle/>
          <a:p>
            <a:pPr algn="ctr"/>
            <a:r>
              <a:rPr lang="uk-UA" sz="2800" i="1" dirty="0" smtClean="0">
                <a:solidFill>
                  <a:schemeClr val="accent5">
                    <a:lumMod val="50000"/>
                  </a:schemeClr>
                </a:solidFill>
              </a:rPr>
              <a:t>Вільд Роман 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</a:rPr>
              <a:t>– студент спеціалізації «Моделювання та конструювання промислових виробів», став переможцем районного етапу міського конкурсу </a:t>
            </a:r>
          </a:p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«Молода людина року-2019». </a:t>
            </a:r>
            <a:endParaRPr lang="uk-UA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09"/>
          <a:stretch/>
        </p:blipFill>
        <p:spPr>
          <a:xfrm rot="5400000">
            <a:off x="5567500" y="-14772"/>
            <a:ext cx="2752392" cy="4023312"/>
          </a:xfrm>
          <a:prstGeom prst="rect">
            <a:avLst/>
          </a:prstGeom>
        </p:spPr>
      </p:pic>
      <p:pic>
        <p:nvPicPr>
          <p:cNvPr id="4098" name="Picture 2" descr="\\192.168.7.1\общая-т1\КАШИНА Т.К\Сайт\Печерські каштани\Культ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02" t="32864" r="14557"/>
          <a:stretch/>
        </p:blipFill>
        <p:spPr bwMode="auto">
          <a:xfrm>
            <a:off x="179511" y="3501008"/>
            <a:ext cx="455243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13531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09"/>
          <a:stretch/>
        </p:blipFill>
        <p:spPr>
          <a:xfrm>
            <a:off x="4406479" y="178722"/>
            <a:ext cx="4558009" cy="6418630"/>
          </a:xfrm>
          <a:prstGeom prst="rect">
            <a:avLst/>
          </a:prstGeom>
        </p:spPr>
      </p:pic>
      <p:sp>
        <p:nvSpPr>
          <p:cNvPr id="3" name="Текст 4"/>
          <p:cNvSpPr txBox="1">
            <a:spLocks/>
          </p:cNvSpPr>
          <p:nvPr/>
        </p:nvSpPr>
        <p:spPr>
          <a:xfrm>
            <a:off x="191416" y="641474"/>
            <a:ext cx="4092552" cy="1509712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uk-UA" sz="2400" i="1" dirty="0" err="1" smtClean="0">
                <a:solidFill>
                  <a:schemeClr val="accent5">
                    <a:lumMod val="50000"/>
                  </a:schemeClr>
                </a:solidFill>
              </a:rPr>
              <a:t>Огородник</a:t>
            </a:r>
            <a:r>
              <a:rPr lang="uk-UA" sz="2400" i="1" dirty="0" smtClean="0">
                <a:solidFill>
                  <a:schemeClr val="accent5">
                    <a:lumMod val="50000"/>
                  </a:schemeClr>
                </a:solidFill>
              </a:rPr>
              <a:t> Анна 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</a:rPr>
              <a:t>– студентка спеціалізації «Моделювання та конструювання промислових виробів», нагороджена</a:t>
            </a:r>
          </a:p>
          <a:p>
            <a:pPr algn="ctr">
              <a:spcBef>
                <a:spcPts val="0"/>
              </a:spcBef>
            </a:pP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Дипломом ІІІ ступеня Міністерства освіти і науки України</a:t>
            </a:r>
          </a:p>
          <a:p>
            <a:pPr algn="ctr">
              <a:spcBef>
                <a:spcPts val="0"/>
              </a:spcBef>
            </a:pP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</a:rPr>
              <a:t> як переможець </a:t>
            </a:r>
          </a:p>
          <a:p>
            <a:pPr algn="ctr">
              <a:spcBef>
                <a:spcPts val="0"/>
              </a:spcBef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XIX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</a:rPr>
              <a:t> Міжнародного конкурсу молодих дизайнерів </a:t>
            </a:r>
          </a:p>
          <a:p>
            <a:pPr algn="ctr">
              <a:spcBef>
                <a:spcPts val="0"/>
              </a:spcBef>
            </a:pP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</a:rPr>
              <a:t>«Печерські каштани»</a:t>
            </a:r>
            <a:endParaRPr lang="uk-UA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3988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1418443"/>
            <a:ext cx="2109120" cy="2901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5530" y="1490451"/>
            <a:ext cx="2062974" cy="28380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9507" y="3972076"/>
            <a:ext cx="2062973" cy="2838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937326"/>
            <a:ext cx="2088233" cy="28727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972075"/>
            <a:ext cx="2062974" cy="28380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79712" y="836712"/>
            <a:ext cx="518457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Київський національний університет технологій та дизайну у травні 2019 року  провів   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Міжнародний конкурс молодих дизайнерів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PECHERSKI KASHTANY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де показали свої колекції дизайнери-початківці , серед яких були і студенти нашого коледжу з колекціями «Культ», «Монстера», «Де Лавансоль». Студентська колекція </a:t>
            </a:r>
          </a:p>
          <a:p>
            <a:pPr algn="ctr"/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 Лавансоль» посіла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 місце.</a:t>
            </a:r>
            <a:endParaRPr lang="uk-UA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Міжнародний конкурс молодих дизайнерів «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PECHERSKI KASHTANY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uk-UA" sz="28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4623" y="3972076"/>
            <a:ext cx="2065369" cy="28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3878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192.168.7.1\общая-т1\КАШИНА Т.К\Досягнення\Скан_2019\ФОТО_Печерские\IMG_20190607_123559_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864" y="620688"/>
            <a:ext cx="280831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92.168.7.1\общая-т1\КАШИНА Т.К\Фото\фото коллекций\image-0-02-0a-214b4a52084add3dbb52bcf55929b0b208127f6ab509ecfa390ceb477301fe6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36911"/>
            <a:ext cx="2376264" cy="4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192.168.7.1\общая-т1\КАШИНА Т.К\Фото\фото коллекций\image-0-02-0a-0364dafbd30e2f6cf7b34b6949e36860dec11e0cec7c2e0f732d975c93d0b3a6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97"/>
          <a:stretch/>
        </p:blipFill>
        <p:spPr bwMode="auto">
          <a:xfrm>
            <a:off x="6194750" y="2636910"/>
            <a:ext cx="2601986" cy="412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\\192.168.7.1\общая-т1\КАШИНА Т.К\Фото\Колекції Андеграунд, Де Валансоль, Міфічна країна\IMG_10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0" t="12824" r="3325"/>
          <a:stretch/>
        </p:blipFill>
        <p:spPr bwMode="auto">
          <a:xfrm>
            <a:off x="3851920" y="116632"/>
            <a:ext cx="4421875" cy="284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2049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9397044" cy="1143000"/>
          </a:xfrm>
        </p:spPr>
        <p:txBody>
          <a:bodyPr>
            <a:noAutofit/>
          </a:bodyPr>
          <a:lstStyle/>
          <a:p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>Студентки спеціалізації «Моделювання та конструювання промислових виробів» Скрипник Г., Лакатош Д., Ожередова О.,  Кілчик  Р.  </a:t>
            </a:r>
            <a:br>
              <a:rPr lang="uk-UA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</a:b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>отримали грантом на безкоштовну участь у </a:t>
            </a:r>
            <a:br>
              <a:rPr lang="uk-UA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</a:b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>V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>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>INTERNATIONAL DESIGNERS CONTEST NEW FASHION ZONE 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>2019 </a:t>
            </a:r>
            <a:endParaRPr lang="uk-UA" sz="2000" dirty="0">
              <a:solidFill>
                <a:schemeClr val="accent5">
                  <a:lumMod val="75000"/>
                </a:schemeClr>
              </a:solidFill>
              <a:effectLst/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46" r="4851" b="1944"/>
          <a:stretch/>
        </p:blipFill>
        <p:spPr>
          <a:xfrm rot="5400000">
            <a:off x="2027873" y="317662"/>
            <a:ext cx="5121421" cy="73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42767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87"/>
          <a:stretch/>
        </p:blipFill>
        <p:spPr>
          <a:xfrm>
            <a:off x="4932040" y="1412776"/>
            <a:ext cx="3717359" cy="52659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7338" y="1988840"/>
            <a:ext cx="387318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Студенти ДВНЗ «Харківський коледж текстилю та дизайну»  спеціалізації «Моделювання та конструювання промислових виробів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брали участь у </a:t>
            </a:r>
            <a:endParaRPr lang="en-US" sz="20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Міжнародному конкурсі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молодих дизайнерів «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NEW FASHION ZONE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і посіли </a:t>
            </a:r>
            <a:endParaRPr lang="en-US" sz="20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ІІІ місце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номінації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ART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404664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Міжнародний конкурс молодих дизайнерів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NEW FASHION ZONE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xmlns="" val="2426239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296" y="692696"/>
            <a:ext cx="1727330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4992" y="2060848"/>
            <a:ext cx="1952667" cy="2686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46" y="744724"/>
            <a:ext cx="1854522" cy="25512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192" y="0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Всеукраїнський конкурс молодих дизайнерів одягу «Барви Поділля - 2019»</a:t>
            </a:r>
            <a:endParaRPr lang="uk-UA" sz="28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46093" y="1224065"/>
            <a:ext cx="4572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Хмельницький національний університет, Спілка дизайнерів України  </a:t>
            </a:r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червні 2019 року організували </a:t>
            </a:r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провели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Всеукраїнський Фестиваль молодих дизайнерів </a:t>
            </a:r>
            <a:endParaRPr lang="ru-RU" sz="22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Барви </a:t>
            </a:r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Поділля-2019»</a:t>
            </a:r>
          </a:p>
          <a:p>
            <a:pPr algn="ctr"/>
            <a:endParaRPr lang="uk-UA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88"/>
          <a:stretch/>
        </p:blipFill>
        <p:spPr>
          <a:xfrm>
            <a:off x="464245" y="2441841"/>
            <a:ext cx="1947515" cy="27363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39"/>
          <a:stretch/>
        </p:blipFill>
        <p:spPr>
          <a:xfrm>
            <a:off x="6444208" y="3809993"/>
            <a:ext cx="2070082" cy="2924944"/>
          </a:xfrm>
          <a:prstGeom prst="rect">
            <a:avLst/>
          </a:prstGeom>
        </p:spPr>
      </p:pic>
      <p:pic>
        <p:nvPicPr>
          <p:cNvPr id="2050" name="Picture 2" descr="\\192.168.7.1\общая-т1\КАШИНА Т.К\Досягнення\Скан_2019\ФОТО_Печерские\IMG_20190607_123603_7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3180" y="3841801"/>
            <a:ext cx="4242996" cy="282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473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90" t="1834" b="2166"/>
          <a:stretch/>
        </p:blipFill>
        <p:spPr>
          <a:xfrm>
            <a:off x="251520" y="188640"/>
            <a:ext cx="2183130" cy="30442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43" t="1332" r="2997" b="2001"/>
          <a:stretch/>
        </p:blipFill>
        <p:spPr>
          <a:xfrm>
            <a:off x="3430361" y="3619399"/>
            <a:ext cx="2149751" cy="3078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1" t="1166" r="2080" b="1833"/>
          <a:stretch/>
        </p:blipFill>
        <p:spPr>
          <a:xfrm>
            <a:off x="6588224" y="188640"/>
            <a:ext cx="2132434" cy="30643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90" t="1166" r="4143" b="1833"/>
          <a:stretch/>
        </p:blipFill>
        <p:spPr>
          <a:xfrm>
            <a:off x="3419872" y="168983"/>
            <a:ext cx="2079431" cy="30638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07" t="1333" b="1500"/>
          <a:stretch/>
        </p:blipFill>
        <p:spPr>
          <a:xfrm>
            <a:off x="251520" y="3625245"/>
            <a:ext cx="2183130" cy="31113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6" t="1700" r="2309" b="1334"/>
          <a:stretch/>
        </p:blipFill>
        <p:spPr>
          <a:xfrm>
            <a:off x="6588224" y="3573016"/>
            <a:ext cx="2132434" cy="31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16190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9752" y="-171400"/>
            <a:ext cx="3960440" cy="3284984"/>
          </a:xfrm>
        </p:spPr>
        <p:txBody>
          <a:bodyPr>
            <a:noAutofit/>
          </a:bodyPr>
          <a:lstStyle/>
          <a:p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 номінації «Молода надія» 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Дипломом І ступеня 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була нагороджена авторська колекція  одягу студента коледжу Вільда Романа «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Monstera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uk-UA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під керівництвом  викладача                           Літвінової Є.В.</a:t>
            </a:r>
            <a:r>
              <a:rPr lang="uk-UA" sz="20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6" name="Picture 4" descr="\\192.168.7.1\общая-т1\КАШИНА Т.К\Фото\фото коллекций\image-0-02-0a-dcb50255ea7b4c0f57c602c112120bdd17778360787822fa370b4e56f742cc00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83" b="13175"/>
          <a:stretch/>
        </p:blipFill>
        <p:spPr bwMode="auto">
          <a:xfrm>
            <a:off x="27564" y="260648"/>
            <a:ext cx="2333858" cy="31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7.1\общая-т1\КАШИНА Т.К\Досягнення\Скан_2019\ФОТО_Печерские\IMG-758512024c76405c2f4cf72ab815c8f0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02" b="18459"/>
          <a:stretch/>
        </p:blipFill>
        <p:spPr bwMode="auto">
          <a:xfrm>
            <a:off x="6151088" y="260648"/>
            <a:ext cx="2911342" cy="31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192.168.7.1\общая-т1\КАШИНА Т.К\Досягнення\Скан_2019\ФОТО телефон\IMG-8e3790786222821094edf37f67c08ef4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21" r="27913"/>
          <a:stretch/>
        </p:blipFill>
        <p:spPr bwMode="auto">
          <a:xfrm>
            <a:off x="4718071" y="2627873"/>
            <a:ext cx="2019353" cy="40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192.168.7.1\общая-т1\КАШИНА Т.К\Досягнення\Скан_2019\ФОТО_Печерские\IMG-b65e738432d218a7f27f443365a7b472-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21" t="10870" r="17258" b="13129"/>
          <a:stretch/>
        </p:blipFill>
        <p:spPr bwMode="auto">
          <a:xfrm>
            <a:off x="1799692" y="2627873"/>
            <a:ext cx="2520280" cy="405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57354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6024" y="1556792"/>
            <a:ext cx="2802113" cy="396044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852936"/>
            <a:ext cx="2683958" cy="379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24936" cy="1152128"/>
          </a:xfrm>
        </p:spPr>
        <p:txBody>
          <a:bodyPr/>
          <a:lstStyle/>
          <a:p>
            <a:pPr algn="ctr"/>
            <a:r>
              <a:rPr lang="uk-UA" sz="36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конкурс молодих дизайнерів «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Start Fashion</a:t>
            </a:r>
            <a:r>
              <a:rPr lang="uk-UA" sz="36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36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556792"/>
            <a:ext cx="3691880" cy="1509712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uk-UA" sz="9600" b="1" dirty="0" smtClean="0">
                <a:solidFill>
                  <a:schemeClr val="accent5">
                    <a:lumMod val="75000"/>
                  </a:schemeClr>
                </a:solidFill>
              </a:rPr>
              <a:t>Управління інноваційного розвитку та іміджевих проектів Харківської міської ради в березні 2019 року провело Всеукраїнський конкурс молодих дизайнерів «</a:t>
            </a:r>
            <a:r>
              <a:rPr lang="en-US" sz="9600" b="1" dirty="0" smtClean="0">
                <a:solidFill>
                  <a:schemeClr val="accent5">
                    <a:lumMod val="75000"/>
                  </a:schemeClr>
                </a:solidFill>
              </a:rPr>
              <a:t>Start Fashi</a:t>
            </a:r>
            <a:r>
              <a:rPr lang="uk-UA" sz="9600" b="1" dirty="0" smtClean="0">
                <a:solidFill>
                  <a:schemeClr val="accent5">
                    <a:lumMod val="75000"/>
                  </a:schemeClr>
                </a:solidFill>
              </a:rPr>
              <a:t>о</a:t>
            </a:r>
            <a:r>
              <a:rPr lang="en-US" sz="9600" b="1" dirty="0" smtClean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uk-UA" sz="9600" b="1" dirty="0" smtClean="0">
                <a:solidFill>
                  <a:schemeClr val="accent5">
                    <a:lumMod val="75000"/>
                  </a:schemeClr>
                </a:solidFill>
              </a:rPr>
              <a:t>».</a:t>
            </a:r>
          </a:p>
          <a:p>
            <a:pPr algn="just"/>
            <a:r>
              <a:rPr lang="uk-UA" sz="9600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uk-UA" sz="9600" b="1" dirty="0" smtClean="0">
                <a:solidFill>
                  <a:schemeClr val="accent5">
                    <a:lumMod val="75000"/>
                  </a:schemeClr>
                </a:solidFill>
              </a:rPr>
              <a:t>У номінації </a:t>
            </a:r>
            <a:r>
              <a:rPr lang="en-US" sz="9600" b="1" dirty="0" smtClean="0">
                <a:solidFill>
                  <a:schemeClr val="accent5">
                    <a:lumMod val="75000"/>
                  </a:schemeClr>
                </a:solidFill>
              </a:rPr>
              <a:t>National Style</a:t>
            </a:r>
            <a:r>
              <a:rPr lang="uk-UA" sz="9600" b="1" dirty="0" smtClean="0">
                <a:solidFill>
                  <a:schemeClr val="accent5">
                    <a:lumMod val="75000"/>
                  </a:schemeClr>
                </a:solidFill>
              </a:rPr>
              <a:t> перемогу здобула студентська колекція одягу «Міфічний світ» під керівництвом викладача            Міхєєвої  Л.С.</a:t>
            </a:r>
            <a:endParaRPr lang="uk-UA" sz="9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30283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-234280"/>
            <a:ext cx="6912768" cy="114300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Колекція «Міфічний світ»</a:t>
            </a:r>
            <a:endParaRPr lang="uk-UA" sz="36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026" name="Picture 2" descr="\\192.168.7.1\общая-т1\КАШИНА Т.К\Фото\Колекції Андеграунд, Де Валансоль, Міфічна країна\IMG_09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15" b="5710"/>
          <a:stretch/>
        </p:blipFill>
        <p:spPr bwMode="auto">
          <a:xfrm>
            <a:off x="2088106" y="3501008"/>
            <a:ext cx="2843934" cy="327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7.1\общая-т1\КАШИНА Т.К\Фото\Колекції Андеграунд, Де Валансоль, Міфічна країна\IMG_1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04"/>
          <a:stretch/>
        </p:blipFill>
        <p:spPr bwMode="auto">
          <a:xfrm>
            <a:off x="5258750" y="699892"/>
            <a:ext cx="1833530" cy="360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168.7.1\общая-т1\КАШИНА Т.К\Фото\Колекції Андеграунд, Де Валансоль, Міфічна країна\IMG_10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01" r="17987"/>
          <a:stretch/>
        </p:blipFill>
        <p:spPr bwMode="auto">
          <a:xfrm>
            <a:off x="7319861" y="3068960"/>
            <a:ext cx="1685302" cy="35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92.168.7.1\общая-т1\КАШИНА Т.К\Фото\Колекції Андеграунд, Де Валансоль, Міфічна країна\IMG_10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77" t="9755" r="7338" b="5248"/>
          <a:stretch/>
        </p:blipFill>
        <p:spPr bwMode="auto">
          <a:xfrm>
            <a:off x="107504" y="620688"/>
            <a:ext cx="3961205" cy="28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18728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14" b="2500"/>
          <a:stretch/>
        </p:blipFill>
        <p:spPr>
          <a:xfrm>
            <a:off x="2699793" y="1477682"/>
            <a:ext cx="3600400" cy="53242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0827" y="34745"/>
            <a:ext cx="84249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Студентки 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спеціалізації «Моделювання та конструювання промислових виробів» 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Скрипник Г., Лакатош 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Д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., Ожередова 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О.,  Кілчик  Р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., Пономаренко Д.  </a:t>
            </a:r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</a:rPr>
              <a:t>стали переможцями </a:t>
            </a:r>
          </a:p>
          <a:p>
            <a:pPr algn="ctr"/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</a:rPr>
              <a:t>Всеукраїнського конкурсу молодих дизайнерів </a:t>
            </a:r>
            <a:r>
              <a:rPr lang="uk-UA" sz="2400" dirty="0">
                <a:solidFill>
                  <a:schemeClr val="accent5">
                    <a:lumMod val="75000"/>
                  </a:schemeClr>
                </a:solidFill>
              </a:rPr>
              <a:t>«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Start Fashion</a:t>
            </a:r>
            <a:r>
              <a:rPr lang="uk-UA" sz="2400" dirty="0">
                <a:solidFill>
                  <a:schemeClr val="accent5">
                    <a:lumMod val="75000"/>
                  </a:schemeClr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21700802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071"/>
            <a:ext cx="85848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uk-UA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Всеукраїнський проект </a:t>
            </a:r>
            <a:endParaRPr lang="uk-UA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«Битва модельєрів - 2019»</a:t>
            </a:r>
            <a:endParaRPr lang="uk-UA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246198"/>
            <a:ext cx="4192528" cy="4861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 algn="just">
              <a:lnSpc>
                <a:spcPct val="120000"/>
              </a:lnSpc>
              <a:buNone/>
            </a:pP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У  жовтні  2019 року у Львові   відбувся 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ІХ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Всеукраїнський проект  студентів-дизайнерів одягу «Битва модельєрів - 2019».  	Організатором конкурсу є Львівський коледж легкої промисловості  КНУТД.</a:t>
            </a:r>
          </a:p>
          <a:p>
            <a:pPr marL="13716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 Студенти ДВНЗ «Харківський коледж текстилю та дизайну» під керівництвом </a:t>
            </a:r>
            <a:r>
              <a:rPr lang="uk-UA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Літвінової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Є.В. були нагороджені Дипломом проекту. </a:t>
            </a:r>
            <a:endParaRPr lang="uk-UA" sz="2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077805"/>
            <a:ext cx="4120343" cy="566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1744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2924944"/>
            <a:ext cx="2786072" cy="38327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1004" y="-66622"/>
            <a:ext cx="8784976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Студенти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ДВНЗ «Харківський коледж текстилю та дизайну»  спеціалізації «Моделювання та конструювання промислових виробів» показали  свою фахову майстерність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студентські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колекції одягу «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Monstera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та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«Міфічний світ» посіли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місце 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були нагороджені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Дипломами проекту.</a:t>
            </a:r>
            <a:endParaRPr lang="uk-UA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484784"/>
            <a:ext cx="2799700" cy="3851508"/>
          </a:xfrm>
          <a:prstGeom prst="rect">
            <a:avLst/>
          </a:prstGeom>
        </p:spPr>
      </p:pic>
      <p:pic>
        <p:nvPicPr>
          <p:cNvPr id="11" name="Picture 3" descr="\\192.168.7.1\общая-т1\КАШИНА Т.К\Досягнення\Скан_2019\ФОТО_Печерские\IMG-b65e738432d218a7f27f443365a7b472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221" t="10870" r="17258" b="13129"/>
          <a:stretch/>
        </p:blipFill>
        <p:spPr bwMode="auto">
          <a:xfrm>
            <a:off x="6588224" y="2595242"/>
            <a:ext cx="2520280" cy="405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\\192.168.7.1\общая-т1\КАШИНА Т.К\Фото\Колекції Андеграунд, Де Валансоль, Міфічна країна\IMG_10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77" t="9755" r="7338" b="5248"/>
          <a:stretch/>
        </p:blipFill>
        <p:spPr bwMode="auto">
          <a:xfrm>
            <a:off x="221004" y="1893432"/>
            <a:ext cx="3526944" cy="252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23178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692696"/>
            <a:ext cx="3781542" cy="5201459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67544" y="188640"/>
            <a:ext cx="4248472" cy="1911713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Студентська колекція одягу </a:t>
            </a:r>
          </a:p>
          <a:p>
            <a:pPr marL="13716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Valansole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</a:p>
          <a:p>
            <a:pPr marL="13716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ІХ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Всеукраїнському проекті  студентів-дизайнерів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одягу «Битва модельєрів - 2019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посіла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ІІІ місце.</a:t>
            </a:r>
            <a:endParaRPr lang="uk-UA" sz="2400" dirty="0"/>
          </a:p>
        </p:txBody>
      </p:sp>
      <p:pic>
        <p:nvPicPr>
          <p:cNvPr id="6" name="Picture 2" descr="\\192.168.7.1\общая-т1\КАШИНА Т.К\Фото\Колекції Андеграунд, Де Валансоль, Міфічна країна\IMG_10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0" t="12824" r="3325"/>
          <a:stretch/>
        </p:blipFill>
        <p:spPr bwMode="auto">
          <a:xfrm>
            <a:off x="143740" y="2924944"/>
            <a:ext cx="503558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05110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69" b="1945"/>
          <a:stretch/>
        </p:blipFill>
        <p:spPr>
          <a:xfrm>
            <a:off x="5076056" y="1260284"/>
            <a:ext cx="3700163" cy="52816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3313033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Дніпропетровська обласна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державна адміністрація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Дніпровський державний коледж  технологій  та дизайну</a:t>
            </a:r>
            <a:endParaRPr lang="uk-UA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квітні 2019 року організували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провели Обласний молодіжний фестиваль мод</a:t>
            </a:r>
          </a:p>
          <a:p>
            <a:pPr algn="ctr"/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«Весняна акварель -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2019».</a:t>
            </a:r>
            <a:endParaRPr lang="uk-UA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Дипломом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нагороджений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 мод «Текстимул» </a:t>
            </a:r>
          </a:p>
          <a:p>
            <a:pPr algn="ctr"/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студентська  колекція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одягу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«Міфічний світ»  у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номінації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«Етностиль».</a:t>
            </a:r>
            <a:endParaRPr lang="uk-UA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\\192.168.7.1\общая-т1\КАШИНА Т.К\Фото\Колекції Андеграунд, Де Валансоль, Міфічна країна\IMG_1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77" t="9755" r="7338" b="5248"/>
          <a:stretch/>
        </p:blipFill>
        <p:spPr bwMode="auto">
          <a:xfrm>
            <a:off x="107504" y="188640"/>
            <a:ext cx="4260163" cy="305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5995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Обласний молодіжний фестиваль мод</a:t>
            </a:r>
          </a:p>
          <a:p>
            <a:pPr algn="ctr"/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«Весняна акварель -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2019»</a:t>
            </a:r>
            <a:endParaRPr lang="uk-UA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41371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7.1\общая-т1\КАШИНА Т.К\Досягнення\Скан_2019\Рома-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6" t="2225" r="5127" b="2086"/>
          <a:stretch/>
        </p:blipFill>
        <p:spPr bwMode="auto">
          <a:xfrm>
            <a:off x="5047580" y="464024"/>
            <a:ext cx="4002256" cy="57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192.168.7.1\общая-т1\КАШИНА Т.К\Досягнення\Скан_2019\ФОТО телефон\IMG-e65aa748f7bd26eb956efc4d5b4ecdfc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39" t="23874"/>
          <a:stretch/>
        </p:blipFill>
        <p:spPr bwMode="auto">
          <a:xfrm>
            <a:off x="194464" y="2495608"/>
            <a:ext cx="4557048" cy="429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Дипломом 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молодіжного фестивалю «Весняна акварель 2019» нагороджений студент спеціалізації «Моделювання та конструювання промислових виробів» Вільд Роман  за авторську колекцію одягу</a:t>
            </a:r>
            <a:endParaRPr lang="uk-UA" sz="2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«Монстера» 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номінації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City style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xmlns="" val="21113188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47"/>
          <a:stretch/>
        </p:blipFill>
        <p:spPr>
          <a:xfrm rot="5400000">
            <a:off x="5108088" y="2820904"/>
            <a:ext cx="3176296" cy="46805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0191" y="242525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 студентської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моди  «</a:t>
            </a:r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Весняні ластівки -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2019»</a:t>
            </a:r>
            <a:endParaRPr lang="uk-UA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7021" y="778794"/>
            <a:ext cx="40549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Українська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інженерно-педагогічна академія 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березні 2019 року організувала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провела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Фестиваль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студентської моди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Весняні ластівки -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2019»,  на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якому свою фахову майстерність показали студенти коледжу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спеціалізації «Моделювання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конструювання промислових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виробів»;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студентські колекції одягу були високо оцінені журі фестивалю .</a:t>
            </a:r>
          </a:p>
          <a:p>
            <a:pPr algn="just"/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Державний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вищий навчальний заклад «Харківський коледж текстилю та дизайну»  нагороджений грамотою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фестивалю.</a:t>
            </a:r>
            <a:endParaRPr lang="uk-UA" sz="2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\\192.168.7.1\общая-т1\КАШИНА Т.К\Фото\Колекції Андеграунд, Де Валансоль, Міфічна країна\IMG_09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30" t="6059" r="16596"/>
          <a:stretch/>
        </p:blipFill>
        <p:spPr bwMode="auto">
          <a:xfrm>
            <a:off x="5257551" y="704190"/>
            <a:ext cx="1286354" cy="27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192.168.7.1\общая-т1\КАШИНА Т.К\Фото\Колекції Андеграунд, Де Валансоль, Міфічна країна\IMG_1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86" t="16380" r="12174"/>
          <a:stretch/>
        </p:blipFill>
        <p:spPr bwMode="auto">
          <a:xfrm>
            <a:off x="7411894" y="704190"/>
            <a:ext cx="1351128" cy="267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4431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58038" y="188640"/>
            <a:ext cx="55941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Всеукраїнський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молодих дизайнерів </a:t>
            </a:r>
          </a:p>
          <a:p>
            <a:pPr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«Барви Поділля-2018»</a:t>
            </a:r>
            <a:endParaRPr lang="uk-UA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175" y="1652911"/>
            <a:ext cx="4572000" cy="51244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3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Хмельницький національний університет, Спілка дизайнерів України  </a:t>
            </a:r>
            <a:r>
              <a:rPr lang="uk-UA" sz="23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червні 2018 року організували </a:t>
            </a:r>
            <a:r>
              <a:rPr lang="uk-UA" sz="23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провели </a:t>
            </a:r>
            <a:r>
              <a:rPr lang="ru-RU" sz="23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Всеукраїнський </a:t>
            </a:r>
            <a:r>
              <a:rPr lang="ru-RU" sz="23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 </a:t>
            </a:r>
            <a:r>
              <a:rPr lang="ru-RU" sz="23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молодих дизайнерів </a:t>
            </a:r>
            <a:r>
              <a:rPr lang="ru-RU" sz="23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3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3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Барви </a:t>
            </a:r>
            <a:r>
              <a:rPr lang="ru-RU" sz="23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Поділля-2018».</a:t>
            </a:r>
          </a:p>
          <a:p>
            <a:pPr algn="ctr"/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Дипломом І ступеня </a:t>
            </a:r>
            <a:r>
              <a:rPr lang="uk-UA" sz="23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була нагороджена студентська колекція «Хіна Мацурі», а 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Дипломом ІІІ ступеня </a:t>
            </a:r>
            <a:r>
              <a:rPr lang="uk-UA" sz="23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студентська колекція</a:t>
            </a:r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uk-UA" sz="2300" b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3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23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3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old Star</a:t>
            </a:r>
            <a:r>
              <a:rPr lang="uk-UA" sz="23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uk-UA" sz="23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16632"/>
            <a:ext cx="2637269" cy="39574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1912" y="4274194"/>
            <a:ext cx="3706552" cy="24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16849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50106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Міський конкурс художньої самодіяльності</a:t>
            </a:r>
            <a:br>
              <a:rPr lang="uk-UA" sz="28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«Студентська весна -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2019»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uk-UA" sz="2800" dirty="0"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3672408" cy="511260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8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Харківська міська рада,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8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Департамент у справах сім</a:t>
            </a:r>
            <a:r>
              <a:rPr lang="en-US" sz="8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8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ї,   молоді та спорту в березні 2019 року організували і провели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8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Міський конкурс художньої самодіяльності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8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«Студентська весна - 2019» ,  де свою фахову  майстерність показали студенти спеціалізації «Моделювання та конструювання промислових виробів». Студентська колекція «Андеграунд» посіла </a:t>
            </a:r>
            <a:r>
              <a:rPr lang="uk-UA" sz="9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місце</a:t>
            </a:r>
            <a:r>
              <a:rPr lang="uk-UA" sz="8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студентська колекція «Монстера»  - </a:t>
            </a:r>
            <a:r>
              <a:rPr lang="uk-UA" sz="9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 місце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8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номінації  «Театри  мод».</a:t>
            </a:r>
          </a:p>
          <a:p>
            <a:pPr marL="0" indent="0">
              <a:buNone/>
            </a:pPr>
            <a:endParaRPr lang="uk-U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266" name="Picture 2" descr="\\192.168.7.1\общая-т1\КАШИНА Т.К\Досягнення\Скан_2019\Рома-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4"/>
          <a:stretch/>
        </p:blipFill>
        <p:spPr bwMode="auto">
          <a:xfrm>
            <a:off x="4427984" y="3350098"/>
            <a:ext cx="4537782" cy="339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92.168.7.1\общая-т1\КАШИНА Т.К\Досягнення\Скан_2019\2019-10-09\студвес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80728"/>
            <a:ext cx="4590179" cy="324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6510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8" t="1641" r="6824" b="1538"/>
          <a:stretch/>
        </p:blipFill>
        <p:spPr>
          <a:xfrm>
            <a:off x="5148064" y="1196752"/>
            <a:ext cx="3689133" cy="53909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3775" y="116632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Дні моди у м. Бердянськ </a:t>
            </a:r>
          </a:p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BERDYANSK FASHION DAY</a:t>
            </a:r>
            <a:endParaRPr lang="uk-UA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01089"/>
            <a:ext cx="4572000" cy="55399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метою популяризації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професійної майстерності студентів ДВНЗ «Харківський коледж текстилю та дизайну» у серпні 2019 року викладач </a:t>
            </a:r>
            <a:r>
              <a:rPr lang="uk-UA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Міхєєва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Людмила Сергіївна та студенти спеціалізації «Моделювання та конструювання промислових виробів» взяли участь у професіональному дню моди  «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Berdyansk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fashion day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на якому продемонстрували студентські колекції одягу.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4727839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28"/>
          <a:stretch/>
        </p:blipFill>
        <p:spPr>
          <a:xfrm>
            <a:off x="6732240" y="711860"/>
            <a:ext cx="2114014" cy="3081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09"/>
          <a:stretch/>
        </p:blipFill>
        <p:spPr>
          <a:xfrm>
            <a:off x="6970431" y="3603493"/>
            <a:ext cx="2138073" cy="31253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28"/>
          <a:stretch/>
        </p:blipFill>
        <p:spPr>
          <a:xfrm>
            <a:off x="5184003" y="3574402"/>
            <a:ext cx="2164252" cy="31544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28"/>
          <a:stretch/>
        </p:blipFill>
        <p:spPr>
          <a:xfrm>
            <a:off x="3294353" y="3603493"/>
            <a:ext cx="2152900" cy="3137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90"/>
          <a:stretch/>
        </p:blipFill>
        <p:spPr>
          <a:xfrm>
            <a:off x="3635896" y="711860"/>
            <a:ext cx="2154879" cy="31590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6449" y="188640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вуличної їжі  «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Food fest Gastroman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11860"/>
            <a:ext cx="32403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З метою популяризації харківської школи дизайну одягу і професій легкої промисловості Управлінням інноваційного розвитку та іміджевих проектів Департаменту у справах сім'ї, молоді та спорту Харківської міської ради при підтримці Харківського кластера легкої промисловості та дизайну в червні 2019 року був проведений фестиваль вуличної їжі  </a:t>
            </a:r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Food fest Gastroman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в якому взяли  участь студенти коледжу  з показом студентських колекцій одягу.</a:t>
            </a:r>
            <a:endParaRPr lang="uk-UA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0884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4696"/>
            <a:ext cx="4680520" cy="1143000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Фестиваль майстрів народного мистецтва «Профспілки Харківщини мають таланти»</a:t>
            </a:r>
            <a:endParaRPr lang="uk-UA" sz="28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620" y="1242852"/>
            <a:ext cx="381031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Об'єднання профспілки  Харківської області в травні 2019 року організувало і провело фестиваль майстрів народного мистецтва «Профспілки Харківщини мають таланти» .</a:t>
            </a:r>
          </a:p>
          <a:p>
            <a:pPr algn="just"/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Студентка спеціалізації «Графічний дизайн»  Шаладанова К. отримала гран-прі  фестивалю,    Савченко Ю. стала переможцем фестивалю у номінації «Ассамбляж», а студентка Северінова  В. – у номінації  «Мозаїка яєчною шкарлупою».</a:t>
            </a:r>
            <a:endParaRPr lang="uk-UA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76" t="4976" r="6471" b="4079"/>
          <a:stretch/>
        </p:blipFill>
        <p:spPr>
          <a:xfrm>
            <a:off x="5508104" y="116632"/>
            <a:ext cx="2644351" cy="3753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13"/>
          <a:stretch/>
        </p:blipFill>
        <p:spPr>
          <a:xfrm>
            <a:off x="4067944" y="2986371"/>
            <a:ext cx="2544375" cy="3719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66"/>
          <a:stretch/>
        </p:blipFill>
        <p:spPr>
          <a:xfrm>
            <a:off x="6516216" y="2986371"/>
            <a:ext cx="2566651" cy="371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80373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83" t="4577" r="7292" b="9653"/>
          <a:stretch/>
        </p:blipFill>
        <p:spPr>
          <a:xfrm>
            <a:off x="6012160" y="257797"/>
            <a:ext cx="2972764" cy="4214675"/>
          </a:xfrm>
          <a:prstGeom prst="rect">
            <a:avLst/>
          </a:prstGeom>
        </p:spPr>
      </p:pic>
      <p:pic>
        <p:nvPicPr>
          <p:cNvPr id="5" name="Picture 2" descr="\\192.168.7.1\общая-т1\КАШИНА Т.К\Фото\Дизайн\DSCN18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6435" y="3946470"/>
            <a:ext cx="3582087" cy="268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548680"/>
            <a:ext cx="31683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</a:rPr>
              <a:t>Дипломом              ІІ </a:t>
            </a:r>
            <a:r>
              <a:rPr lang="uk-UA" sz="2800" b="1" dirty="0">
                <a:solidFill>
                  <a:schemeClr val="accent5">
                    <a:lumMod val="75000"/>
                  </a:schemeClr>
                </a:solidFill>
              </a:rPr>
              <a:t>ступеня </a:t>
            </a:r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</a:rPr>
              <a:t>була нагороджена </a:t>
            </a:r>
            <a:r>
              <a:rPr lang="uk-UA" sz="2800" dirty="0">
                <a:solidFill>
                  <a:schemeClr val="accent5">
                    <a:lumMod val="75000"/>
                  </a:schemeClr>
                </a:solidFill>
              </a:rPr>
              <a:t>студентка </a:t>
            </a:r>
            <a:br>
              <a:rPr lang="uk-UA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</a:rPr>
              <a:t>Шилова С. </a:t>
            </a:r>
            <a:r>
              <a:rPr lang="uk-UA" sz="2800" dirty="0">
                <a:solidFill>
                  <a:schemeClr val="accent5">
                    <a:lumMod val="75000"/>
                  </a:schemeClr>
                </a:solidFill>
              </a:rPr>
              <a:t>у номінації  </a:t>
            </a:r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</a:rPr>
              <a:t>«Живопис».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xmlns="" val="19864101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492896"/>
            <a:ext cx="2736304" cy="1143000"/>
          </a:xfrm>
        </p:spPr>
        <p:txBody>
          <a:bodyPr>
            <a:noAutofit/>
          </a:bodyPr>
          <a:lstStyle/>
          <a:p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>Дипломами            ІІІ </a:t>
            </a:r>
            <a:r>
              <a:rPr lang="uk-UA" sz="2400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>ступеня </a:t>
            </a:r>
            <a:r>
              <a:rPr lang="uk-UA" sz="2200" dirty="0" smtClean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>були нагороджені студентка </a:t>
            </a:r>
            <a:r>
              <a:rPr lang="uk-UA" sz="2200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/>
            </a:r>
            <a:br>
              <a:rPr lang="uk-UA" sz="2200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</a:br>
            <a:r>
              <a:rPr lang="uk-UA" sz="2200" dirty="0" smtClean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>Кучерявенко К. </a:t>
            </a:r>
            <a:r>
              <a:rPr lang="uk-UA" sz="2200" dirty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>у номінації </a:t>
            </a:r>
            <a:r>
              <a:rPr lang="uk-UA" sz="2200" dirty="0" smtClean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</a:rPr>
              <a:t> «Ассамбляж», студентка Лукьянченко В. – у номінації  «Мозаїка яєчною шкарлупою», студентка Гузовська О.  У номінації «Батік».</a:t>
            </a:r>
            <a:endParaRPr lang="uk-UA" sz="2200" dirty="0">
              <a:solidFill>
                <a:schemeClr val="accent5">
                  <a:lumMod val="75000"/>
                </a:schemeClr>
              </a:solidFill>
              <a:effectLst/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85"/>
          <a:stretch/>
        </p:blipFill>
        <p:spPr>
          <a:xfrm>
            <a:off x="3230186" y="116632"/>
            <a:ext cx="2591403" cy="3744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66"/>
          <a:stretch/>
        </p:blipFill>
        <p:spPr>
          <a:xfrm>
            <a:off x="6361738" y="116632"/>
            <a:ext cx="2583951" cy="3744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2" t="4577" r="9208" b="7861"/>
          <a:stretch/>
        </p:blipFill>
        <p:spPr>
          <a:xfrm>
            <a:off x="4716015" y="2636912"/>
            <a:ext cx="2937697" cy="41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57930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8" t="4378" r="8388" b="8258"/>
          <a:stretch/>
        </p:blipFill>
        <p:spPr>
          <a:xfrm>
            <a:off x="1763688" y="3137811"/>
            <a:ext cx="2547836" cy="35283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87" t="4377" r="5923" b="9453"/>
          <a:stretch/>
        </p:blipFill>
        <p:spPr>
          <a:xfrm>
            <a:off x="4311524" y="121127"/>
            <a:ext cx="2338291" cy="3234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50" t="4577" r="8935" b="7662"/>
          <a:stretch/>
        </p:blipFill>
        <p:spPr>
          <a:xfrm>
            <a:off x="6550405" y="3137811"/>
            <a:ext cx="2486091" cy="35139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66"/>
          <a:stretch/>
        </p:blipFill>
        <p:spPr>
          <a:xfrm>
            <a:off x="107504" y="121127"/>
            <a:ext cx="2232248" cy="323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29072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90"/>
          <a:stretch/>
        </p:blipFill>
        <p:spPr bwMode="auto">
          <a:xfrm>
            <a:off x="5177220" y="1337791"/>
            <a:ext cx="3643252" cy="518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88640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Авторський фестиваль образу 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CRAZY FASHION WORLD</a:t>
            </a:r>
            <a:endParaRPr lang="uk-UA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3091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вересні 2019 року в м. Харкові проходив 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авторський, соціальний проект Олени </a:t>
            </a:r>
            <a:r>
              <a:rPr lang="uk-UA" sz="2400" b="1" dirty="0" err="1">
                <a:solidFill>
                  <a:schemeClr val="accent5">
                    <a:lumMod val="75000"/>
                  </a:schemeClr>
                </a:solidFill>
              </a:rPr>
              <a:t>Шушляпін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uk-UA" sz="2400" b="1" dirty="0" err="1">
                <a:solidFill>
                  <a:schemeClr val="accent5">
                    <a:lumMod val="75000"/>
                  </a:schemeClr>
                </a:solidFill>
              </a:rPr>
              <a:t>імідждізайнера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майстра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</a:rPr>
              <a:t>міжнародного класу, володарки трьох Світових нагород за стилем та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</a:rPr>
              <a:t>макіяжу «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Crazy fashion world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в якому брали участь студенти спеціалізації «Перукарське мистецтво та декоративна косметика».</a:t>
            </a:r>
            <a:endParaRPr lang="uk-UA" sz="24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uk-UA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01411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592" y="166167"/>
            <a:ext cx="3599513" cy="2398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12955"/>
            <a:ext cx="2160240" cy="3241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3886515"/>
            <a:ext cx="4109831" cy="27388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2780928"/>
            <a:ext cx="2952328" cy="393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08745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0554" y="150666"/>
            <a:ext cx="2595955" cy="34612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50666"/>
            <a:ext cx="2521052" cy="3783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2701775"/>
            <a:ext cx="2979356" cy="39724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0156" y="2897310"/>
            <a:ext cx="2832705" cy="37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347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0041" y="158602"/>
            <a:ext cx="1861106" cy="25602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3790" y="111450"/>
            <a:ext cx="1929658" cy="26546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11450"/>
            <a:ext cx="1798133" cy="24736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27" y="1676316"/>
            <a:ext cx="1858448" cy="25566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5124" y="1676316"/>
            <a:ext cx="1844502" cy="25374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9312" y="4213772"/>
            <a:ext cx="1692123" cy="23278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1585" y="4191054"/>
            <a:ext cx="1708637" cy="2350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8306" y="1676316"/>
            <a:ext cx="1890482" cy="26007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213772"/>
            <a:ext cx="1745003" cy="240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4523" y="4191054"/>
            <a:ext cx="1718060" cy="236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89372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Відбірковий тур Чемпіонату України</a:t>
            </a:r>
            <a:br>
              <a:rPr lang="uk-UA" sz="36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36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по перукарському мистецтву, макіяжу та нігтьовій естетиці</a:t>
            </a:r>
            <a:endParaRPr lang="uk-UA" sz="3600" dirty="0"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83568" y="1884183"/>
            <a:ext cx="7693429" cy="16168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3717032"/>
            <a:ext cx="734481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Студенти </a:t>
            </a:r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спеціалізації «Перукарське </a:t>
            </a:r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мистецтво та декоративна </a:t>
            </a:r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косметика» </a:t>
            </a:r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Державного вищого навчального закладу «Харківський коледж текстилю та дизайну» взяли активну участь у Відбірковому турі Чемпіонату України</a:t>
            </a:r>
            <a:b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перукарському мистецтву, макіяжу та нігтьовій естетиці, де  показали свою </a:t>
            </a:r>
            <a:r>
              <a:rPr lang="uk-UA" sz="2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фахову майстерність, де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посіли 7 призових місць.</a:t>
            </a:r>
            <a:endParaRPr lang="uk-UA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11752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9" t="1403" r="4820" b="1333"/>
          <a:stretch/>
        </p:blipFill>
        <p:spPr>
          <a:xfrm>
            <a:off x="323528" y="767243"/>
            <a:ext cx="3946298" cy="5687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5" t="1123" r="4163" b="1179"/>
          <a:stretch/>
        </p:blipFill>
        <p:spPr>
          <a:xfrm>
            <a:off x="4655875" y="767243"/>
            <a:ext cx="3984201" cy="56879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55656" y="103451"/>
            <a:ext cx="6036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Номінація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«Жіночий модний образ»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7638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7.1\общая-т1\КАШИНА Т.К\Досягнення\Скан_2019\ФОТО телефон\IMG-43055cfe7c836055d7965d4f42c0a044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79904" cy="62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36236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7" t="1825" r="4434" b="106"/>
          <a:stretch/>
        </p:blipFill>
        <p:spPr>
          <a:xfrm>
            <a:off x="4874760" y="792588"/>
            <a:ext cx="4060696" cy="58255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58880" y="116632"/>
            <a:ext cx="6309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Номінація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«Чоловічий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модний образ»</a:t>
            </a:r>
            <a:endParaRPr lang="uk-UA" sz="2800" dirty="0"/>
          </a:p>
        </p:txBody>
      </p:sp>
      <p:pic>
        <p:nvPicPr>
          <p:cNvPr id="6146" name="Picture 2" descr="\\192.168.7.1\общая-т1\КАШИНА Т.К\Досягнення\Скан_2019\ФОТО телефон\IMG-a6b791e1e64cdacd8f72ad5191839af9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419" y="792588"/>
            <a:ext cx="4353573" cy="580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62716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4" t="1764" r="4707"/>
          <a:stretch/>
        </p:blipFill>
        <p:spPr bwMode="auto">
          <a:xfrm>
            <a:off x="107503" y="639852"/>
            <a:ext cx="4093729" cy="59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1" t="1550" r="4535"/>
          <a:stretch/>
        </p:blipFill>
        <p:spPr>
          <a:xfrm>
            <a:off x="4747970" y="639853"/>
            <a:ext cx="4072502" cy="59574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59500" y="116632"/>
            <a:ext cx="9371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7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Номінація </a:t>
            </a:r>
            <a:r>
              <a:rPr lang="uk-UA" sz="27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«Фантазійна зачіска з постижерним виробом»</a:t>
            </a:r>
            <a:endParaRPr lang="uk-UA" sz="2700" dirty="0"/>
          </a:p>
        </p:txBody>
      </p:sp>
    </p:spTree>
    <p:extLst>
      <p:ext uri="{BB962C8B-B14F-4D97-AF65-F5344CB8AC3E}">
        <p14:creationId xmlns:p14="http://schemas.microsoft.com/office/powerpoint/2010/main" xmlns="" val="24363996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\\192.168.7.1\общая-т1\КАШИНА Т.К\Досягнення\Скан_2019\ФОТО телефон\IMG-6791df6b038dc0bfeb81a8ba9f59e465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96" r="17455"/>
          <a:stretch/>
        </p:blipFill>
        <p:spPr bwMode="auto">
          <a:xfrm>
            <a:off x="6444208" y="116632"/>
            <a:ext cx="2454863" cy="539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192.168.7.1\общая-т1\КАШИНА Т.К\Досягнення\Скан_2019\ФОТО телефон\IMG-0f234983e0db4fa6d6e497aa3f0e72bf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95" r="22600"/>
          <a:stretch/>
        </p:blipFill>
        <p:spPr bwMode="auto">
          <a:xfrm>
            <a:off x="3275856" y="910437"/>
            <a:ext cx="2592287" cy="57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\\192.168.7.1\общая-т1\КАШИНА Т.К\Досягнення\Скан_2019\ФОТО телефон\IMG-5cd0c8eef04ff5cff510748012fd6eb1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73" r="23181"/>
          <a:stretch/>
        </p:blipFill>
        <p:spPr bwMode="auto">
          <a:xfrm>
            <a:off x="251520" y="140712"/>
            <a:ext cx="2520280" cy="53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22285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192.168.7.1\общая-т1\КАШИНА Т.К\Досягнення\Скан_2019\ФОТО телефон\IMG-976e49fca00233ac124c0be9691b7582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04" r="20649"/>
          <a:stretch/>
        </p:blipFill>
        <p:spPr bwMode="auto">
          <a:xfrm>
            <a:off x="4644008" y="1052736"/>
            <a:ext cx="4307413" cy="482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192.168.7.1\общая-т1\КАШИНА Т.К\Досягнення\Скан_2019\ФОТО телефон\IMG-1d0c230055f1d68531cf7a488c79581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620688"/>
            <a:ext cx="4157899" cy="554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22215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8" t="1544" r="4240" b="1193"/>
          <a:stretch/>
        </p:blipFill>
        <p:spPr>
          <a:xfrm>
            <a:off x="4828722" y="681083"/>
            <a:ext cx="4180554" cy="5988277"/>
          </a:xfrm>
          <a:prstGeom prst="rect">
            <a:avLst/>
          </a:prstGeom>
        </p:spPr>
      </p:pic>
      <p:pic>
        <p:nvPicPr>
          <p:cNvPr id="9218" name="Picture 2" descr="\\192.168.7.1\общая-т1\КАШИНА Т.К\Досягнення\Скан_2019\ФОТО телефон\IMG-878d0ebc8d328d04774406185701b629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98" r="20036"/>
          <a:stretch/>
        </p:blipFill>
        <p:spPr bwMode="auto">
          <a:xfrm>
            <a:off x="207834" y="681083"/>
            <a:ext cx="4327461" cy="598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92525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Номінація </a:t>
            </a:r>
            <a:r>
              <a:rPr lang="uk-UA" sz="2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«Коктейльна </a:t>
            </a:r>
            <a:r>
              <a:rPr lang="uk-UA" sz="2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зачіска з </a:t>
            </a:r>
            <a:r>
              <a:rPr lang="uk-UA" sz="2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елементами плетіння»</a:t>
            </a:r>
            <a:endParaRPr lang="uk-UA" sz="2600" dirty="0"/>
          </a:p>
        </p:txBody>
      </p:sp>
    </p:spTree>
    <p:extLst>
      <p:ext uri="{BB962C8B-B14F-4D97-AF65-F5344CB8AC3E}">
        <p14:creationId xmlns:p14="http://schemas.microsoft.com/office/powerpoint/2010/main" xmlns="" val="30105014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7" t="1544" r="4626" b="106"/>
          <a:stretch/>
        </p:blipFill>
        <p:spPr>
          <a:xfrm>
            <a:off x="4932040" y="797758"/>
            <a:ext cx="3872921" cy="55835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7" t="1685" r="4820"/>
          <a:stretch/>
        </p:blipFill>
        <p:spPr>
          <a:xfrm>
            <a:off x="323528" y="797758"/>
            <a:ext cx="3866283" cy="55835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63352" y="117099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Номінація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«Боді-арт»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xmlns="" val="17512836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192.168.7.1\общая-т1\КАШИНА Т.К\Досягнення\Скан_2019\ФОТО телефон\IMG-7358e7d75ada65532e619256582106f9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53" t="4406" r="29954" b="3170"/>
          <a:stretch/>
        </p:blipFill>
        <p:spPr bwMode="auto">
          <a:xfrm>
            <a:off x="2339752" y="681716"/>
            <a:ext cx="1805958" cy="49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192.168.7.1\общая-т1\КАШИНА Т.К\Досягнення\Скан_2019\ФОТО телефон\IMG-244022d382aed9fcf14cb4b99dbedcc7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80" r="22344"/>
          <a:stretch/>
        </p:blipFill>
        <p:spPr bwMode="auto">
          <a:xfrm>
            <a:off x="179512" y="128789"/>
            <a:ext cx="1872208" cy="51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\\192.168.7.1\общая-т1\КАШИНА Т.К\Досягнення\Скан_2019\ФОТО телефон\IMG-1a361f6018553b0f268877a74671f9d5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85" r="5660"/>
          <a:stretch/>
        </p:blipFill>
        <p:spPr bwMode="auto">
          <a:xfrm>
            <a:off x="6866544" y="2204864"/>
            <a:ext cx="20979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\\192.168.7.1\общая-т1\КАШИНА Т.К\Досягнення\Скан_2019\ФОТО телефон\IMG-5eead325c954789d4382cb085e51123f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04" t="3010" r="15511" b="3627"/>
          <a:stretch/>
        </p:blipFill>
        <p:spPr bwMode="auto">
          <a:xfrm>
            <a:off x="4499992" y="1309316"/>
            <a:ext cx="2054845" cy="47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419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0784" y="-171400"/>
            <a:ext cx="4773216" cy="1143000"/>
          </a:xfrm>
        </p:spPr>
        <p:txBody>
          <a:bodyPr>
            <a:normAutofit fontScale="90000"/>
          </a:bodyPr>
          <a:lstStyle/>
          <a:p>
            <a:r>
              <a:rPr lang="uk-UA" sz="40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Колекція «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Cold Star</a:t>
            </a:r>
            <a:r>
              <a:rPr lang="uk-UA" sz="40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»</a:t>
            </a:r>
            <a:endParaRPr lang="uk-UA" sz="40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7170" name="Picture 2" descr="\\192.168.7.1\общая-т1\КАШИНА Т.К\Фото\фото коллекций\Cold star\IMG-8f5f6e318331de2df2e603d2db7cfd60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792"/>
            <a:ext cx="2938670" cy="44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192.168.7.1\общая-т1\КАШИНА Т.К\Фото\фото коллекций\Cold star\IMG-b26126713f92e28f370e922e1026b414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68" r="14176"/>
          <a:stretch/>
        </p:blipFill>
        <p:spPr bwMode="auto">
          <a:xfrm>
            <a:off x="7308304" y="644782"/>
            <a:ext cx="1775188" cy="40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192.168.7.1\общая-т1\КАШИНА Т.К\Фото\фото коллекций\Cold star\IMG-f79c1a48a2fdba5e59a0cb36f5ad0923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81" r="3451"/>
          <a:stretch/>
        </p:blipFill>
        <p:spPr bwMode="auto">
          <a:xfrm>
            <a:off x="1950341" y="3140968"/>
            <a:ext cx="557398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9347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\\192.168.7.1\общая-т1\КАШИНА Т.К\Досягнення\Скан_2019\ФОТО телефон\IMG-e1f56bbf58fbda2a9525263a612c9d5c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16" r="10399"/>
          <a:stretch/>
        </p:blipFill>
        <p:spPr bwMode="auto">
          <a:xfrm>
            <a:off x="251520" y="215937"/>
            <a:ext cx="4834353" cy="292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\\192.168.7.1\общая-т1\КАШИНА Т.К\Досягнення\Скан_2019\ФОТО телефон\IMG-e08246e8378aab193ca6b19e8c2d7c62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951"/>
          <a:stretch/>
        </p:blipFill>
        <p:spPr bwMode="auto">
          <a:xfrm>
            <a:off x="5508104" y="196376"/>
            <a:ext cx="3366296" cy="354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\\192.168.7.1\общая-т1\КАШИНА Т.К\Досягнення\Скан_2019\ФОТО телефон\IMG-e6047d8d92c52c163e8780f9ffd8df52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82" b="4174"/>
          <a:stretch/>
        </p:blipFill>
        <p:spPr bwMode="auto">
          <a:xfrm>
            <a:off x="971600" y="3259797"/>
            <a:ext cx="2376264" cy="350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192.168.7.1\общая-т1\КАШИНА Т.К\Досягнення\Скан_2019\ФОТО телефон\IMG-7066945645c8c6488c01acf154910cee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65" t="25407" r="11280"/>
          <a:stretch/>
        </p:blipFill>
        <p:spPr bwMode="auto">
          <a:xfrm>
            <a:off x="4211960" y="3076712"/>
            <a:ext cx="3068831" cy="368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25159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.jpg"/>
          <p:cNvPicPr>
            <a:picLocks noChangeAspect="1"/>
          </p:cNvPicPr>
          <p:nvPr/>
        </p:nvPicPr>
        <p:blipFill>
          <a:blip r:embed="rId2" cstate="print"/>
          <a:srcRect l="3919" t="1771"/>
          <a:stretch>
            <a:fillRect/>
          </a:stretch>
        </p:blipFill>
        <p:spPr>
          <a:xfrm>
            <a:off x="6804248" y="3501008"/>
            <a:ext cx="2219700" cy="32073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8331" y="151567"/>
            <a:ext cx="86941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</a:rPr>
              <a:t>Інтелектуальна гра «Брейн-ринг» з теорії бухгалтерського обліку</a:t>
            </a:r>
            <a:endParaRPr lang="ru-RU" sz="2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99054"/>
            <a:ext cx="3744416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Харківський </a:t>
            </a:r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національний технічний університет сільського господарства імені Петра Василенка у квітні 2019 року організував і провів інтелектуальну гру «Брейн-ринг» з теорії бухгалтерського обліку. Директор коледжу        Ємельянова О.А. і викладач Єрмоленко О.К. були нагороджені грамотами за активну участь в організації і проведенні інтелектуальної гри і якісну підготовку студентів. 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Команда студентів коледжу «Депозит знань» здобула перемогу, а студентка спеціальності «Облік і оподаткування» Боришкевич О. перемогла у номінації «Кращий гравець».</a:t>
            </a:r>
            <a:endParaRPr lang="uk-UA" sz="2000" dirty="0"/>
          </a:p>
        </p:txBody>
      </p:sp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/>
          <a:srcRect l="1268" t="937"/>
          <a:stretch>
            <a:fillRect/>
          </a:stretch>
        </p:blipFill>
        <p:spPr>
          <a:xfrm>
            <a:off x="4398954" y="3501008"/>
            <a:ext cx="2261740" cy="3207395"/>
          </a:xfrm>
          <a:prstGeom prst="rect">
            <a:avLst/>
          </a:prstGeom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4" cstate="print"/>
          <a:srcRect l="2593"/>
          <a:stretch>
            <a:fillRect/>
          </a:stretch>
        </p:blipFill>
        <p:spPr>
          <a:xfrm>
            <a:off x="6444208" y="683923"/>
            <a:ext cx="2232248" cy="3239009"/>
          </a:xfrm>
          <a:prstGeom prst="rect">
            <a:avLst/>
          </a:prstGeom>
        </p:spPr>
      </p:pic>
      <p:pic>
        <p:nvPicPr>
          <p:cNvPr id="4" name="Рисунок 3" descr="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51920" y="1044119"/>
            <a:ext cx="2241690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2" t="1964" r="4434" b="1053"/>
          <a:stretch/>
        </p:blipFill>
        <p:spPr>
          <a:xfrm>
            <a:off x="3563888" y="2281879"/>
            <a:ext cx="2060876" cy="2954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3" t="1964" r="5013" b="1194"/>
          <a:stretch/>
        </p:blipFill>
        <p:spPr>
          <a:xfrm>
            <a:off x="91889" y="2281879"/>
            <a:ext cx="2025015" cy="2917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2" t="1965" r="5207" b="1755"/>
          <a:stretch/>
        </p:blipFill>
        <p:spPr>
          <a:xfrm>
            <a:off x="1763688" y="3740397"/>
            <a:ext cx="2032570" cy="29170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9" t="1964" r="5013" b="1895"/>
          <a:stretch/>
        </p:blipFill>
        <p:spPr>
          <a:xfrm>
            <a:off x="6962525" y="2267198"/>
            <a:ext cx="2057362" cy="29544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5" t="1965" r="5014" b="1474"/>
          <a:stretch/>
        </p:blipFill>
        <p:spPr>
          <a:xfrm>
            <a:off x="5281643" y="3752325"/>
            <a:ext cx="2026661" cy="29170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Стартап проектів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CREATIVE  SPARK</a:t>
            </a: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681441"/>
            <a:ext cx="82089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Студентки спеціальностей «Підприємництво, торгівля та біржова діяльність» і «Облік і оподаткування» Скляр А., Кобиліна П., Діанова Я.,     Ярмак О., Селегей О. у квітні 2019 року взяли участь у стартапі проектів  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Creative  spark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і отримали сертифікати конкурсу.</a:t>
            </a:r>
          </a:p>
          <a:p>
            <a:pPr algn="just"/>
            <a:endParaRPr lang="uk-UA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81211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.jpg"/>
          <p:cNvPicPr>
            <a:picLocks noChangeAspect="1"/>
          </p:cNvPicPr>
          <p:nvPr/>
        </p:nvPicPr>
        <p:blipFill>
          <a:blip r:embed="rId2" cstate="print"/>
          <a:srcRect l="2740" t="1979"/>
          <a:stretch>
            <a:fillRect/>
          </a:stretch>
        </p:blipFill>
        <p:spPr>
          <a:xfrm>
            <a:off x="5057232" y="3429000"/>
            <a:ext cx="2324804" cy="3311540"/>
          </a:xfrm>
          <a:prstGeom prst="rect">
            <a:avLst/>
          </a:prstGeom>
        </p:spPr>
      </p:pic>
      <p:pic>
        <p:nvPicPr>
          <p:cNvPr id="6" name="Рисунок 5" descr="9.jpg"/>
          <p:cNvPicPr>
            <a:picLocks noChangeAspect="1"/>
          </p:cNvPicPr>
          <p:nvPr/>
        </p:nvPicPr>
        <p:blipFill>
          <a:blip r:embed="rId3" cstate="print"/>
          <a:srcRect l="1121" t="1875" r="1708"/>
          <a:stretch>
            <a:fillRect/>
          </a:stretch>
        </p:blipFill>
        <p:spPr>
          <a:xfrm>
            <a:off x="1827720" y="3429000"/>
            <a:ext cx="2320208" cy="3311540"/>
          </a:xfrm>
          <a:prstGeom prst="rect">
            <a:avLst/>
          </a:prstGeom>
        </p:spPr>
      </p:pic>
      <p:pic>
        <p:nvPicPr>
          <p:cNvPr id="7" name="Рисунок 6" descr="10.jpg"/>
          <p:cNvPicPr>
            <a:picLocks noChangeAspect="1"/>
          </p:cNvPicPr>
          <p:nvPr/>
        </p:nvPicPr>
        <p:blipFill>
          <a:blip r:embed="rId4" cstate="print"/>
          <a:srcRect l="2447" t="1771"/>
          <a:stretch>
            <a:fillRect/>
          </a:stretch>
        </p:blipFill>
        <p:spPr>
          <a:xfrm>
            <a:off x="6492025" y="926404"/>
            <a:ext cx="2208622" cy="3143224"/>
          </a:xfrm>
          <a:prstGeom prst="rect">
            <a:avLst/>
          </a:prstGeom>
        </p:spPr>
      </p:pic>
      <p:pic>
        <p:nvPicPr>
          <p:cNvPr id="8" name="Рисунок 7" descr="11.jpg"/>
          <p:cNvPicPr>
            <a:picLocks noChangeAspect="1"/>
          </p:cNvPicPr>
          <p:nvPr/>
        </p:nvPicPr>
        <p:blipFill>
          <a:blip r:embed="rId5" cstate="print"/>
          <a:srcRect l="3772"/>
          <a:stretch>
            <a:fillRect/>
          </a:stretch>
        </p:blipFill>
        <p:spPr>
          <a:xfrm>
            <a:off x="250195" y="926404"/>
            <a:ext cx="2143140" cy="31478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0195" y="133846"/>
            <a:ext cx="87142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Обласна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студентська олімпіада серед студентів ВНЗ І-ІІ р.а. зі спеціальності «Бухгалтерський облік» </a:t>
            </a:r>
            <a:endParaRPr lang="uk-UA" sz="2400" dirty="0"/>
          </a:p>
        </p:txBody>
      </p:sp>
      <p:pic>
        <p:nvPicPr>
          <p:cNvPr id="4" name="Рисунок 3" descr="7.jpg"/>
          <p:cNvPicPr>
            <a:picLocks noChangeAspect="1"/>
          </p:cNvPicPr>
          <p:nvPr/>
        </p:nvPicPr>
        <p:blipFill>
          <a:blip r:embed="rId6" cstate="print"/>
          <a:srcRect l="2887" t="2083" b="2083"/>
          <a:stretch>
            <a:fillRect/>
          </a:stretch>
        </p:blipFill>
        <p:spPr>
          <a:xfrm>
            <a:off x="3480529" y="926356"/>
            <a:ext cx="2253623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4" t="3384" r="4555" b="1891"/>
          <a:stretch/>
        </p:blipFill>
        <p:spPr>
          <a:xfrm>
            <a:off x="6156176" y="2678300"/>
            <a:ext cx="2850757" cy="39910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70220" y="184284"/>
            <a:ext cx="55949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Фестиваль «Весняні пародії»</a:t>
            </a:r>
            <a:endParaRPr lang="uk-UA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769059"/>
            <a:ext cx="352839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dirty="0" smtClean="0">
                <a:solidFill>
                  <a:schemeClr val="accent5">
                    <a:lumMod val="75000"/>
                  </a:schemeClr>
                </a:solidFill>
              </a:rPr>
              <a:t>Харківський державний автотранспортний коледж у березні 2019 року організував і провів фестиваль «Весняні пародії», в якому брали участь студенти спеціальності «Підприємництво, торгівля та біржова діяльність» під керівництвом викладача Єрмоленко О.К.</a:t>
            </a:r>
          </a:p>
          <a:p>
            <a:pPr algn="ctr"/>
            <a:r>
              <a:rPr lang="uk-UA" sz="22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участь у конкурсі студенти були нагороджені грамотою фестивалю у номінації «Винахідливість».</a:t>
            </a:r>
            <a:endParaRPr lang="uk-UA" sz="22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2" t="1989" r="3733" b="1493"/>
          <a:stretch/>
        </p:blipFill>
        <p:spPr>
          <a:xfrm>
            <a:off x="3753621" y="765450"/>
            <a:ext cx="2988405" cy="425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93811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2" cstate="print"/>
          <a:srcRect l="4359" t="3125" r="2887" b="2083"/>
          <a:stretch>
            <a:fillRect/>
          </a:stretch>
        </p:blipFill>
        <p:spPr>
          <a:xfrm>
            <a:off x="2411760" y="764704"/>
            <a:ext cx="3998818" cy="577607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71046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Інтелектуальна гра «Контроль і ревізія»</a:t>
            </a:r>
            <a:endParaRPr lang="uk-UA" sz="28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9" t="2104" r="5978" b="1334"/>
          <a:stretch/>
        </p:blipFill>
        <p:spPr>
          <a:xfrm>
            <a:off x="107504" y="1067229"/>
            <a:ext cx="2351769" cy="34063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2" t="2199" r="5785" b="2316"/>
          <a:stretch/>
        </p:blipFill>
        <p:spPr>
          <a:xfrm>
            <a:off x="4644008" y="1067229"/>
            <a:ext cx="2433410" cy="3505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5856" y="47667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75"/>
          <a:stretch/>
        </p:blipFill>
        <p:spPr>
          <a:xfrm>
            <a:off x="2051720" y="3339392"/>
            <a:ext cx="2327459" cy="33102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68"/>
          <a:stretch/>
        </p:blipFill>
        <p:spPr>
          <a:xfrm>
            <a:off x="6660232" y="3339392"/>
            <a:ext cx="2312746" cy="32959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3497" y="16272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Регіональна  науково-практична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конференція</a:t>
            </a:r>
          </a:p>
          <a:p>
            <a:pPr algn="ctr"/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педагогічних працівників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здобувачів ЗВО 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І-ІІ р.а.</a:t>
            </a:r>
          </a:p>
          <a:p>
            <a:pPr algn="ctr"/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«Екологічні проблеми сучасності та їх вирішення»</a:t>
            </a:r>
            <a:endParaRPr lang="uk-UA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20275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4221088"/>
            <a:ext cx="3456384" cy="25124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536504" cy="98072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есе, проектів та коміксів на екологічну тематику</a:t>
            </a:r>
            <a:endParaRPr lang="uk-UA" sz="24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6280" y="91701"/>
            <a:ext cx="4209571" cy="305998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2404" y="1340768"/>
            <a:ext cx="3240360" cy="4709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	ДВНЗ «Харківський коледж текстилю та дизайну»  отримав сертифікат за участь у 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есе, проектів та коміксів 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екологічну 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тематику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r>
              <a:rPr lang="uk-UA" sz="2000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За підготовку студентів до участі у конкурсі сертифікати отримали кандидат хімічних наук, доцент Фомічова О.В. і викладач біології          Холодова Н.О.</a:t>
            </a:r>
            <a:endParaRPr lang="uk-UA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6586" y="2564904"/>
            <a:ext cx="3435739" cy="249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59021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009655"/>
            <a:ext cx="3240360" cy="2355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3" y="4429990"/>
            <a:ext cx="3248072" cy="2361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296851"/>
            <a:ext cx="2893199" cy="2103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116632"/>
            <a:ext cx="2790012" cy="2028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4530196"/>
            <a:ext cx="2972369" cy="2160644"/>
          </a:xfrm>
          <a:prstGeom prst="rect">
            <a:avLst/>
          </a:prstGeom>
        </p:spPr>
      </p:pic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179512" y="68193"/>
            <a:ext cx="4320480" cy="21366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	Студентки спеціальності «Екологія» Заверуха І. посіла ІІ місце, Трищук Д. –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</a:rPr>
              <a:t>ІІІ місце</a:t>
            </a:r>
            <a:r>
              <a:rPr lang="uk-UA" sz="2000" dirty="0" smtClean="0">
                <a:solidFill>
                  <a:schemeClr val="accent5">
                    <a:lumMod val="75000"/>
                  </a:schemeClr>
                </a:solidFill>
              </a:rPr>
              <a:t>, а студентки Теличко Т., Мухоркіна М. і Амягіна І. отримали сертифікати учасників конкурсу.</a:t>
            </a:r>
            <a:endParaRPr lang="uk-UA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6639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8" t="1544" r="4047" b="1053"/>
          <a:stretch/>
        </p:blipFill>
        <p:spPr>
          <a:xfrm>
            <a:off x="5004048" y="1241966"/>
            <a:ext cx="3773464" cy="53553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53466" y="99834"/>
            <a:ext cx="743947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</a:rPr>
              <a:t>Обласна студентська 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</a:rPr>
              <a:t>олімпіада </a:t>
            </a:r>
            <a:endParaRPr lang="uk-UA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</a:rPr>
              <a:t>за спеціальністю «Бухгалтерський облік»</a:t>
            </a:r>
            <a:endParaRPr lang="uk-UA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084" y="1657501"/>
            <a:ext cx="424847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вський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національний університет міського господарства </a:t>
            </a:r>
          </a:p>
          <a:p>
            <a:pPr algn="ctr"/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ім. С.М. Бекетова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квітні 2019 року провів </a:t>
            </a:r>
            <a:endParaRPr lang="uk-UA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 етап Обласної студентської олімпіади серед студентів ВНЗ І-ІІ р.а.</a:t>
            </a:r>
          </a:p>
          <a:p>
            <a:pPr algn="ctr"/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спеціальністю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«Бухгалтерський облік», 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якому студентка коледжу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Боришкевич Олена </a:t>
            </a:r>
          </a:p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посіла </a:t>
            </a:r>
            <a:r>
              <a:rPr lang="uk-UA" sz="2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ІІІ місце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51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766" y="-18256"/>
            <a:ext cx="8229600" cy="1143000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Колекція «Хіна Мацурі»</a:t>
            </a:r>
            <a:endParaRPr lang="uk-UA" sz="28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8194" name="Picture 2" descr="\\192.168.7.1\общая-т1\КАШИНА Т.К\Фото\фото коллекций\Хина Мацури\IMG-85d1965340138457718682cc13572337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13" r="32820" b="8918"/>
          <a:stretch/>
        </p:blipFill>
        <p:spPr bwMode="auto">
          <a:xfrm>
            <a:off x="467544" y="1412775"/>
            <a:ext cx="1485520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192.168.7.1\общая-т1\КАШИНА Т.К\Фото\фото коллекций\Хина Мацури\IMG-467a9e980521f39e799a01f7b0c934df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77" r="28761"/>
          <a:stretch/>
        </p:blipFill>
        <p:spPr bwMode="auto">
          <a:xfrm>
            <a:off x="2411760" y="979208"/>
            <a:ext cx="1621054" cy="525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192.168.7.1\общая-т1\КАШИНА Т.К\Фото\фото коллекций\Хина Мацури\IMG-ac0965d2e5b8ae7212e4edf2a2b92ac2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55" r="23754"/>
          <a:stretch/>
        </p:blipFill>
        <p:spPr bwMode="auto">
          <a:xfrm>
            <a:off x="6837690" y="1038361"/>
            <a:ext cx="1915651" cy="519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192.168.7.1\общая-т1\КАШИНА Т.К\Фото\фото коллекций\Хина Мацури\IMG-af5e3adec6d288a37f10f554427ddae0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4" r="25651"/>
          <a:stretch/>
        </p:blipFill>
        <p:spPr bwMode="auto">
          <a:xfrm>
            <a:off x="4699301" y="1489426"/>
            <a:ext cx="1603109" cy="402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28787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71" b="2770"/>
          <a:stretch/>
        </p:blipFill>
        <p:spPr bwMode="auto">
          <a:xfrm>
            <a:off x="395536" y="1901726"/>
            <a:ext cx="3312368" cy="473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6" r="3426" b="2243"/>
          <a:stretch/>
        </p:blipFill>
        <p:spPr bwMode="auto">
          <a:xfrm>
            <a:off x="5320475" y="1901726"/>
            <a:ext cx="3360518" cy="473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50477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chemeClr val="accent5">
                    <a:lumMod val="50000"/>
                  </a:schemeClr>
                </a:solidFill>
              </a:rPr>
              <a:t>Олімпіада з математики</a:t>
            </a:r>
            <a:endParaRPr lang="uk-UA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15856"/>
            <a:ext cx="87572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вський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державний автотранспортний коледж провів </a:t>
            </a:r>
            <a:endParaRPr lang="uk-UA" sz="2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 олімпіади  з математики, 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якому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студентки 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коледжу 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Борисова Діана і Ткаченко Олена  посіли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ІІІ місце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8584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4" t="2388" r="3460"/>
          <a:stretch/>
        </p:blipFill>
        <p:spPr>
          <a:xfrm>
            <a:off x="5004048" y="1142747"/>
            <a:ext cx="3939079" cy="5616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65529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5">
                    <a:lumMod val="50000"/>
                  </a:schemeClr>
                </a:solidFill>
              </a:rPr>
              <a:t>ІІ Міжнародний інтернет-конкурс</a:t>
            </a:r>
          </a:p>
          <a:p>
            <a:pPr algn="ctr"/>
            <a:r>
              <a:rPr lang="uk-UA" sz="3200" b="1" dirty="0" smtClean="0">
                <a:solidFill>
                  <a:schemeClr val="accent5">
                    <a:lumMod val="50000"/>
                  </a:schemeClr>
                </a:solidFill>
              </a:rPr>
              <a:t>«Марш миру»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340768"/>
            <a:ext cx="36004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Київське об'єднання «Чорнобиль» у               м. Харкові організувало і провело                          ІІ Міжнародний інтернет-конкурс «Марш миру» пам'яті Івана Стойко, в якому студентка спеціальності «Виробництво та дизайн тканин, трикотажу і пряжі» Малинич Марта посіла </a:t>
            </a:r>
            <a:r>
              <a:rPr lang="uk-UA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місце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номінації «Поет 14+».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xmlns="" val="2643113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4" t="1824" r="3853" b="1754"/>
          <a:stretch/>
        </p:blipFill>
        <p:spPr>
          <a:xfrm>
            <a:off x="3131840" y="1105677"/>
            <a:ext cx="2237919" cy="31505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7" t="1544" r="3275" b="1755"/>
          <a:stretch/>
        </p:blipFill>
        <p:spPr>
          <a:xfrm>
            <a:off x="4850644" y="1988840"/>
            <a:ext cx="2169628" cy="30552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7" t="1264" r="3468" b="1613"/>
          <a:stretch/>
        </p:blipFill>
        <p:spPr>
          <a:xfrm>
            <a:off x="6732240" y="3552363"/>
            <a:ext cx="2250157" cy="318900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3" y="116632"/>
            <a:ext cx="85973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Обласний конкурс художнього слова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Поетичний  настрій»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932788"/>
            <a:ext cx="280831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Харківський обласний театр для дітей та юнацтва організував і провів обласний конкурс художнього слова «Поетичний настрій», в якому  свою художню майстерність показали студенти коледжу Малинич Марта, яка посіла      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місце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Плуженко Олена –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 місце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 Романович Ганна, Батіщева Анна, Рашевська  Надія –   </a:t>
            </a: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ІІІ місце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xmlns="" val="12491544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6" t="2385" r="4820" b="1474"/>
          <a:stretch/>
        </p:blipFill>
        <p:spPr>
          <a:xfrm>
            <a:off x="5220072" y="1426129"/>
            <a:ext cx="3652066" cy="51901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302768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Обласний літературний  конкурс</a:t>
            </a: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«М. Гоголь – 2019»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26129"/>
            <a:ext cx="4572000" cy="41242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Обласне методичне об'єднання викладачів зарубіжної літератури ВНЗ І-ІІ р.а. організувало і провело  о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бласний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літературний  конкурс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«М. Гоголь – 2019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», де голова студентського самоврядування  коледжу Кургасов Владислав посів  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ІІ місце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0133428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92" t="6368" r="6744" b="5472"/>
          <a:stretch/>
        </p:blipFill>
        <p:spPr>
          <a:xfrm>
            <a:off x="5076056" y="1124744"/>
            <a:ext cx="3931994" cy="55473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3493" y="148478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Харківський державний автотранспортний коледж  організував і провів обласну виставку художньої та технічної творчості серед студентів  ЗВО І-ІІ р.а., на якій свої роботи представили студенти  нашого коледжу.</a:t>
            </a:r>
          </a:p>
          <a:p>
            <a:pPr algn="just"/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Студентка спеціалізації  «Графічний дизайн» Шилова Софія була нагороджена грамотою виставки за виконання портрету «В. Цой» в техніці колаж.</a:t>
            </a:r>
            <a:endParaRPr lang="uk-UA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6178" y="332656"/>
            <a:ext cx="8529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Обласна виставка художньої та технічної творчості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51428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3799</TotalTime>
  <Words>1503</Words>
  <Application>Microsoft Office PowerPoint</Application>
  <PresentationFormat>Экран (4:3)</PresentationFormat>
  <Paragraphs>189</Paragraphs>
  <Slides>94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95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Колекція «Cold Star»</vt:lpstr>
      <vt:lpstr>Колекція «Хіна Мацурі»</vt:lpstr>
      <vt:lpstr>VIІІ Всеукраїнський конкурс студентів-дизайнерів одягу «Битва модельєрів-2018»</vt:lpstr>
      <vt:lpstr>Слайд 11</vt:lpstr>
      <vt:lpstr>Слайд 12</vt:lpstr>
      <vt:lpstr>Міський конкурс художньої самодіяльності  «Студентська весна - 2018» </vt:lpstr>
      <vt:lpstr>Слайд 14</vt:lpstr>
      <vt:lpstr>Міжнародний конкурс молодих дизайнерів «Україна квітуча 2018»</vt:lpstr>
      <vt:lpstr>Конкурс ескізів костюму «Новорічна феєрія»</vt:lpstr>
      <vt:lpstr>Слайд 17</vt:lpstr>
      <vt:lpstr>Слайд 18</vt:lpstr>
      <vt:lpstr>Слайд 19</vt:lpstr>
      <vt:lpstr>Слайд 20</vt:lpstr>
      <vt:lpstr>Слайд 21</vt:lpstr>
      <vt:lpstr>Відбірковий тур Чемпіонату Союзу перукарів України з перукарського мистецтва 2018 </vt:lpstr>
      <vt:lpstr>ІІ регіональний турнір з фінансової грамотності «Business    sharks»</vt:lpstr>
      <vt:lpstr>Фінансова гра  «Шлях до багатства»</vt:lpstr>
      <vt:lpstr>Обласна студентська олімпіада  за спеціальністю  «Бухгалтерський облік»</vt:lpstr>
      <vt:lpstr>Фінансовий квест «Битва олігархів»</vt:lpstr>
      <vt:lpstr>Інтелектуальна гра «Економічний квест»</vt:lpstr>
      <vt:lpstr>Конкурс на знання бухгалтерського обліку  та фінансів</vt:lpstr>
      <vt:lpstr>Фестиваль «Весняні акорди»</vt:lpstr>
      <vt:lpstr>Всеукраїнська науково-практична конференція «Фундаментальні та прикладні дослідження в хімії: гіпотези, проблеми, результати»</vt:lpstr>
      <vt:lpstr>Обласна науково-практична конференція «Наука. Біологія. Сучасність. Формування екологічної свідомості»</vt:lpstr>
      <vt:lpstr>Обласна студентська екологічна конференція «Екологія. Екологічні проблеми сучасності та новітні технології енергозбереження»</vt:lpstr>
      <vt:lpstr>ІV конкурс на екологічну тематику</vt:lpstr>
      <vt:lpstr>І Регіональна студентська конференція «Practicefest»</vt:lpstr>
      <vt:lpstr>Студентська міжвузівська  науково-практична конференція  «Безпека життєдіяльності в сучасному світі»</vt:lpstr>
      <vt:lpstr>Обласна олімпіада із зарубіжної літератури</vt:lpstr>
      <vt:lpstr>Слайд 37</vt:lpstr>
      <vt:lpstr>Слайд 38</vt:lpstr>
      <vt:lpstr>Слайд 39</vt:lpstr>
      <vt:lpstr>Слайд 40</vt:lpstr>
      <vt:lpstr>Слайд 41</vt:lpstr>
      <vt:lpstr>Слайд 42</vt:lpstr>
      <vt:lpstr>Молода людина року - 2019</vt:lpstr>
      <vt:lpstr>Слайд 44</vt:lpstr>
      <vt:lpstr>XIХ Міжнародний конкурс молодих дизайнерів «PECHERSKI KASHTANY» </vt:lpstr>
      <vt:lpstr>Слайд 46</vt:lpstr>
      <vt:lpstr>Студентки спеціалізації «Моделювання та конструювання промислових виробів» Скрипник Г., Лакатош Д., Ожередова О.,  Кілчик  Р.   отримали грантом на безкоштовну участь у  V INTERNATIONAL DESIGNERS CONTEST NEW FASHION ZONE 2019 </vt:lpstr>
      <vt:lpstr>Слайд 48</vt:lpstr>
      <vt:lpstr>Всеукраїнський конкурс молодих дизайнерів одягу «Барви Поділля - 2019»</vt:lpstr>
      <vt:lpstr>У номінації «Молода надія» Дипломом І ступеня була нагороджена авторська колекція  одягу студента коледжу Вільда Романа «Monstera» під керівництвом  викладача                           Літвінової Є.В. </vt:lpstr>
      <vt:lpstr>Всеукраїнський конкурс молодих дизайнерів «Start Fashion»</vt:lpstr>
      <vt:lpstr>Колекція «Міфічний світ»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Міський конкурс художньої самодіяльності «Студентська весна - 2019» </vt:lpstr>
      <vt:lpstr>Слайд 61</vt:lpstr>
      <vt:lpstr>Слайд 62</vt:lpstr>
      <vt:lpstr>Фестиваль майстрів народного мистецтва «Профспілки Харківщини мають таланти»</vt:lpstr>
      <vt:lpstr>Слайд 64</vt:lpstr>
      <vt:lpstr>Дипломами            ІІІ ступеня були нагороджені студентка  Кучерявенко К. у номінації  «Ассамбляж», студентка Лукьянченко В. – у номінації  «Мозаїка яєчною шкарлупою», студентка Гузовська О.  У номінації «Батік».</vt:lpstr>
      <vt:lpstr>Слайд 66</vt:lpstr>
      <vt:lpstr>Слайд 67</vt:lpstr>
      <vt:lpstr>Слайд 68</vt:lpstr>
      <vt:lpstr>Слайд 69</vt:lpstr>
      <vt:lpstr>Відбірковий тур Чемпіонату України  по перукарському мистецтву, макіяжу та нігтьовій естетиці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IV конкурс есе, проектів та коміксів на екологічну тематику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ZavLab</dc:creator>
  <cp:lastModifiedBy>Елена</cp:lastModifiedBy>
  <cp:revision>300</cp:revision>
  <dcterms:created xsi:type="dcterms:W3CDTF">2019-05-03T11:15:09Z</dcterms:created>
  <dcterms:modified xsi:type="dcterms:W3CDTF">2019-10-15T08:49:28Z</dcterms:modified>
</cp:coreProperties>
</file>