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2D2D"/>
    <a:srgbClr val="CC00CC"/>
    <a:srgbClr val="990000"/>
    <a:srgbClr val="990033"/>
    <a:srgbClr val="3333FF"/>
    <a:srgbClr val="00CCFF"/>
    <a:srgbClr val="FF0066"/>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3D9535-BB61-4A12-801D-B5C708E9F81B}" type="datetimeFigureOut">
              <a:rPr lang="ru-RU" smtClean="0"/>
              <a:pPr/>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A9209A-1324-41F5-85C8-826E8BF967E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D9535-BB61-4A12-801D-B5C708E9F81B}" type="datetimeFigureOut">
              <a:rPr lang="ru-RU" smtClean="0"/>
              <a:pPr/>
              <a:t>25.09.2024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9209A-1324-41F5-85C8-826E8BF967E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9000" r="-19000"/>
          </a:stretch>
        </a:blip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42844" y="214290"/>
            <a:ext cx="8858280" cy="100010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r>
              <a:rPr lang="uk-UA" sz="2800" b="1" dirty="0" smtClean="0">
                <a:solidFill>
                  <a:srgbClr val="FF0066"/>
                </a:solidFill>
                <a:latin typeface="Times New Roman" pitchFamily="18" charset="0"/>
                <a:cs typeface="Times New Roman" pitchFamily="18" charset="0"/>
              </a:rPr>
              <a:t>Найцікавіші факти про </a:t>
            </a:r>
            <a:br>
              <a:rPr lang="uk-UA" sz="2800" b="1" dirty="0" smtClean="0">
                <a:solidFill>
                  <a:srgbClr val="FF0066"/>
                </a:solidFill>
                <a:latin typeface="Times New Roman" pitchFamily="18" charset="0"/>
                <a:cs typeface="Times New Roman" pitchFamily="18" charset="0"/>
              </a:rPr>
            </a:br>
            <a:r>
              <a:rPr lang="uk-UA" sz="2800" b="1" dirty="0" smtClean="0">
                <a:solidFill>
                  <a:srgbClr val="FF0066"/>
                </a:solidFill>
                <a:latin typeface="Times New Roman" pitchFamily="18" charset="0"/>
                <a:cs typeface="Times New Roman" pitchFamily="18" charset="0"/>
              </a:rPr>
              <a:t>Григорія Квітку-Основ’яненка</a:t>
            </a:r>
            <a:endParaRPr lang="ru-RU" sz="2800" dirty="0">
              <a:solidFill>
                <a:srgbClr val="FF0066"/>
              </a:solidFill>
              <a:latin typeface="Times New Roman" pitchFamily="18" charset="0"/>
              <a:cs typeface="Times New Roman" pitchFamily="18" charset="0"/>
            </a:endParaRPr>
          </a:p>
        </p:txBody>
      </p:sp>
      <p:sp>
        <p:nvSpPr>
          <p:cNvPr id="5" name="Прямоугольник 4"/>
          <p:cNvSpPr/>
          <p:nvPr/>
        </p:nvSpPr>
        <p:spPr>
          <a:xfrm>
            <a:off x="214282" y="1357298"/>
            <a:ext cx="4500594" cy="4579715"/>
          </a:xfrm>
          <a:prstGeom prst="rect">
            <a:avLst/>
          </a:prstGeom>
          <a:gradFill>
            <a:gsLst>
              <a:gs pos="57000">
                <a:srgbClr val="FBEAC7"/>
              </a:gs>
              <a:gs pos="17999">
                <a:srgbClr val="FEE7F2"/>
              </a:gs>
              <a:gs pos="36000">
                <a:srgbClr val="FAC77D"/>
              </a:gs>
              <a:gs pos="61000">
                <a:srgbClr val="FBA97D"/>
              </a:gs>
              <a:gs pos="82001">
                <a:srgbClr val="FBD49C"/>
              </a:gs>
              <a:gs pos="100000">
                <a:srgbClr val="FEE7F2"/>
              </a:gs>
            </a:gsLst>
            <a:lin ang="5400000" scaled="0"/>
          </a:gradFill>
          <a:ln w="6350" cmpd="thickThin">
            <a:solidFill>
              <a:schemeClr val="tx1"/>
            </a:solidFill>
            <a:bevel/>
          </a:ln>
          <a:scene3d>
            <a:camera prst="orthographicFront"/>
            <a:lightRig rig="threePt" dir="t"/>
          </a:scene3d>
          <a:sp3d>
            <a:bevelT/>
          </a:sp3d>
        </p:spPr>
        <p:txBody>
          <a:bodyPr wrap="square">
            <a:spAutoFit/>
          </a:bodyPr>
          <a:lstStyle/>
          <a:p>
            <a:pPr algn="ctr">
              <a:lnSpc>
                <a:spcPct val="90000"/>
              </a:lnSpc>
            </a:pPr>
            <a:r>
              <a:rPr lang="uk-UA" sz="3600" b="1" dirty="0" smtClean="0">
                <a:solidFill>
                  <a:srgbClr val="00B0F0"/>
                </a:solidFill>
                <a:latin typeface="Times New Roman" pitchFamily="18" charset="0"/>
                <a:cs typeface="Times New Roman" pitchFamily="18" charset="0"/>
              </a:rPr>
              <a:t>29 листопада, виповнюється 241 рік з дня народження Григорія </a:t>
            </a:r>
            <a:r>
              <a:rPr lang="uk-UA" sz="3600" b="1" dirty="0" err="1" smtClean="0">
                <a:solidFill>
                  <a:srgbClr val="00B0F0"/>
                </a:solidFill>
                <a:latin typeface="Times New Roman" pitchFamily="18" charset="0"/>
                <a:cs typeface="Times New Roman" pitchFamily="18" charset="0"/>
              </a:rPr>
              <a:t>Квітки-Основ’яненка</a:t>
            </a:r>
            <a:r>
              <a:rPr lang="uk-UA" sz="3600" b="1" dirty="0" smtClean="0">
                <a:solidFill>
                  <a:srgbClr val="00B0F0"/>
                </a:solidFill>
                <a:latin typeface="Times New Roman" pitchFamily="18" charset="0"/>
                <a:cs typeface="Times New Roman" pitchFamily="18" charset="0"/>
              </a:rPr>
              <a:t> – класика української літератури, громадського діяча.</a:t>
            </a:r>
            <a:endParaRPr lang="ru-RU" sz="3600" b="1" dirty="0">
              <a:solidFill>
                <a:srgbClr val="00B0F0"/>
              </a:solidFill>
              <a:latin typeface="Times New Roman" pitchFamily="18" charset="0"/>
              <a:cs typeface="Times New Roman" pitchFamily="18" charset="0"/>
            </a:endParaRPr>
          </a:p>
        </p:txBody>
      </p:sp>
      <p:pic>
        <p:nvPicPr>
          <p:cNvPr id="1026" name="Рисунок 1"/>
          <p:cNvPicPr>
            <a:picLocks noChangeAspect="1" noChangeArrowheads="1"/>
          </p:cNvPicPr>
          <p:nvPr/>
        </p:nvPicPr>
        <p:blipFill>
          <a:blip r:embed="rId3"/>
          <a:srcRect/>
          <a:stretch>
            <a:fillRect/>
          </a:stretch>
        </p:blipFill>
        <p:spPr bwMode="auto">
          <a:xfrm>
            <a:off x="4929190" y="1285860"/>
            <a:ext cx="4071935" cy="5168226"/>
          </a:xfrm>
          <a:prstGeom prst="rect">
            <a:avLst/>
          </a:prstGeom>
          <a:noFill/>
          <a:ln w="9525">
            <a:solidFill>
              <a:schemeClr val="accent5">
                <a:lumMod val="75000"/>
              </a:schemeClr>
            </a:solidFill>
            <a:miter lim="800000"/>
            <a:headEnd/>
            <a:tailEnd/>
          </a:ln>
        </p:spPr>
      </p:pic>
    </p:spTree>
  </p:cSld>
  <p:clrMapOvr>
    <a:masterClrMapping/>
  </p:clrMapOvr>
  <p:transition advTm="1410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1000" r="-11000"/>
          </a:stretch>
        </a:blipFill>
        <a:effectLst/>
      </p:bgPr>
    </p:bg>
    <p:spTree>
      <p:nvGrpSpPr>
        <p:cNvPr id="1" name=""/>
        <p:cNvGrpSpPr/>
        <p:nvPr/>
      </p:nvGrpSpPr>
      <p:grpSpPr>
        <a:xfrm>
          <a:off x="0" y="0"/>
          <a:ext cx="0" cy="0"/>
          <a:chOff x="0" y="0"/>
          <a:chExt cx="0" cy="0"/>
        </a:xfrm>
      </p:grpSpPr>
      <p:pic>
        <p:nvPicPr>
          <p:cNvPr id="2050" name="Рисунок 2"/>
          <p:cNvPicPr>
            <a:picLocks noChangeAspect="1" noChangeArrowheads="1"/>
          </p:cNvPicPr>
          <p:nvPr/>
        </p:nvPicPr>
        <p:blipFill>
          <a:blip r:embed="rId3"/>
          <a:srcRect/>
          <a:stretch>
            <a:fillRect/>
          </a:stretch>
        </p:blipFill>
        <p:spPr bwMode="auto">
          <a:xfrm>
            <a:off x="357157" y="928670"/>
            <a:ext cx="3157677" cy="3571900"/>
          </a:xfrm>
          <a:prstGeom prst="rect">
            <a:avLst/>
          </a:prstGeom>
          <a:noFill/>
          <a:ln w="28575" cmpd="tri">
            <a:solidFill>
              <a:srgbClr val="00B0F0"/>
            </a:solidFill>
            <a:miter lim="800000"/>
            <a:headEnd/>
            <a:tailEnd/>
          </a:ln>
        </p:spPr>
      </p:pic>
      <p:sp>
        <p:nvSpPr>
          <p:cNvPr id="2051" name="Rectangle 3"/>
          <p:cNvSpPr>
            <a:spLocks noChangeArrowheads="1"/>
          </p:cNvSpPr>
          <p:nvPr/>
        </p:nvSpPr>
        <p:spPr bwMode="auto">
          <a:xfrm>
            <a:off x="3571868" y="285728"/>
            <a:ext cx="542928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Саме цього дня 1778 року в селі </a:t>
            </a:r>
            <a:r>
              <a:rPr kumimoji="0" lang="uk-UA" sz="2400" b="1"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Основа</a:t>
            </a:r>
            <a:r>
              <a:rPr kumimoji="0" lang="uk-UA" sz="2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 (нині територія Харкова) народився Григорій Квітка-Основ’яненко. </a:t>
            </a:r>
          </a:p>
          <a:p>
            <a:pPr marL="0" marR="0" lvl="0" indent="0" algn="ctr" defTabSz="914400" rtl="0" eaLnBrk="1" fontAlgn="base" latinLnBrk="0" hangingPunct="1">
              <a:lnSpc>
                <a:spcPct val="100000"/>
              </a:lnSpc>
              <a:spcBef>
                <a:spcPct val="0"/>
              </a:spcBef>
              <a:spcAft>
                <a:spcPct val="0"/>
              </a:spcAft>
              <a:buClrTx/>
              <a:buSzTx/>
              <a:tabLst/>
            </a:pPr>
            <a:endParaRPr kumimoji="0" lang="uk-UA" sz="8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Завдяки Квітці-Основ’яненку українська нація отримала повноцінну літературну прозу, що створила </a:t>
            </a:r>
            <a:r>
              <a:rPr kumimoji="0" lang="uk-UA" sz="2400" b="1"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фундамент</a:t>
            </a:r>
            <a:r>
              <a:rPr kumimoji="0" lang="uk-UA" sz="2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 для класичної української літератури, на якому згодом виросли твори Тараса Шевченка, Івана Нечуя-Левицького, Марка Вовчка, Панаса Мирного, Лесі Українки, Івана Франка, Михайла Коцюбинського.</a:t>
            </a:r>
            <a:endParaRPr kumimoji="0" lang="uk-UA" sz="2400" b="0" i="0" u="none" strike="noStrike" cap="none" normalizeH="0" baseline="0" dirty="0" smtClean="0">
              <a:ln>
                <a:noFill/>
              </a:ln>
              <a:solidFill>
                <a:srgbClr val="3333FF"/>
              </a:solidFill>
              <a:effectLst/>
              <a:latin typeface="Times New Roman" pitchFamily="18" charset="0"/>
              <a:cs typeface="Times New Roman" pitchFamily="18" charset="0"/>
            </a:endParaRPr>
          </a:p>
        </p:txBody>
      </p:sp>
      <p:sp>
        <p:nvSpPr>
          <p:cNvPr id="4" name="Прямоугольник 3"/>
          <p:cNvSpPr/>
          <p:nvPr/>
        </p:nvSpPr>
        <p:spPr>
          <a:xfrm>
            <a:off x="214282" y="5643578"/>
            <a:ext cx="8643998" cy="830997"/>
          </a:xfrm>
          <a:prstGeom prst="rect">
            <a:avLst/>
          </a:prstGeom>
        </p:spPr>
        <p:txBody>
          <a:bodyPr wrap="square">
            <a:spAutoFit/>
          </a:bodyPr>
          <a:lstStyle/>
          <a:p>
            <a:pPr algn="ctr"/>
            <a:r>
              <a:rPr lang="uk-UA" sz="2400" b="1" i="1" dirty="0" smtClean="0">
                <a:solidFill>
                  <a:srgbClr val="00B0F0"/>
                </a:solidFill>
                <a:latin typeface="Arial" pitchFamily="34" charset="0"/>
                <a:cs typeface="Arial" pitchFamily="34" charset="0"/>
              </a:rPr>
              <a:t>Ми розповімо найцікавіші факти про письменника, </a:t>
            </a:r>
          </a:p>
          <a:p>
            <a:pPr algn="ctr"/>
            <a:r>
              <a:rPr lang="uk-UA" sz="2400" b="1" i="1" dirty="0" smtClean="0">
                <a:solidFill>
                  <a:srgbClr val="00B0F0"/>
                </a:solidFill>
                <a:latin typeface="Arial" pitchFamily="34" charset="0"/>
                <a:cs typeface="Arial" pitchFamily="34" charset="0"/>
              </a:rPr>
              <a:t>які повинен знати кожен українець.</a:t>
            </a:r>
            <a:endParaRPr lang="ru-RU" sz="2400" dirty="0">
              <a:solidFill>
                <a:srgbClr val="00B0F0"/>
              </a:solidFill>
              <a:latin typeface="Arial" pitchFamily="34" charset="0"/>
              <a:cs typeface="Arial" pitchFamily="34" charset="0"/>
            </a:endParaRPr>
          </a:p>
        </p:txBody>
      </p:sp>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3000" r="-23000"/>
          </a:stretch>
        </a:blipFill>
        <a:effectLst/>
      </p:bgPr>
    </p:bg>
    <p:spTree>
      <p:nvGrpSpPr>
        <p:cNvPr id="1" name=""/>
        <p:cNvGrpSpPr/>
        <p:nvPr/>
      </p:nvGrpSpPr>
      <p:grpSpPr>
        <a:xfrm>
          <a:off x="0" y="0"/>
          <a:ext cx="0" cy="0"/>
          <a:chOff x="0" y="0"/>
          <a:chExt cx="0" cy="0"/>
        </a:xfrm>
      </p:grpSpPr>
      <p:pic>
        <p:nvPicPr>
          <p:cNvPr id="1026" name="Рисунок 3"/>
          <p:cNvPicPr>
            <a:picLocks noChangeAspect="1" noChangeArrowheads="1"/>
          </p:cNvPicPr>
          <p:nvPr/>
        </p:nvPicPr>
        <p:blipFill>
          <a:blip r:embed="rId3"/>
          <a:srcRect l="3335"/>
          <a:stretch>
            <a:fillRect/>
          </a:stretch>
        </p:blipFill>
        <p:spPr bwMode="auto">
          <a:xfrm>
            <a:off x="214282" y="357166"/>
            <a:ext cx="4357718" cy="6017961"/>
          </a:xfrm>
          <a:prstGeom prst="rect">
            <a:avLst/>
          </a:prstGeom>
          <a:noFill/>
          <a:ln w="9525">
            <a:solidFill>
              <a:srgbClr val="3333FF"/>
            </a:solidFill>
            <a:miter lim="800000"/>
            <a:headEnd/>
            <a:tailEnd/>
          </a:ln>
        </p:spPr>
      </p:pic>
      <p:sp>
        <p:nvSpPr>
          <p:cNvPr id="1027" name="Rectangle 3"/>
          <p:cNvSpPr>
            <a:spLocks noChangeArrowheads="1"/>
          </p:cNvSpPr>
          <p:nvPr/>
        </p:nvSpPr>
        <p:spPr bwMode="auto">
          <a:xfrm>
            <a:off x="4714876" y="357166"/>
            <a:ext cx="4286248" cy="5857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6700" algn="just" defTabSz="914400" rtl="0" eaLnBrk="1" fontAlgn="base" latinLnBrk="0" hangingPunct="1">
              <a:lnSpc>
                <a:spcPct val="100000"/>
              </a:lnSpc>
              <a:spcBef>
                <a:spcPct val="0"/>
              </a:spcBef>
              <a:spcAft>
                <a:spcPct val="0"/>
              </a:spcAft>
              <a:buClrTx/>
              <a:buSzTx/>
              <a:buFontTx/>
              <a:buNone/>
              <a:tabLst/>
            </a:pP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Немовлям внаслідок хвороби утратив зір. Ні лікарі, ні знахарі нічого не могли вдіяти, та у 6 років раптом прозрів. Мати повезла його на прощу до чудотворної ікони </a:t>
            </a:r>
            <a:r>
              <a:rPr kumimoji="0" lang="uk-UA" b="1" i="0" u="none" strike="noStrike" cap="none" spc="-30" normalizeH="0" dirty="0" err="1" smtClean="0">
                <a:ln>
                  <a:noFill/>
                </a:ln>
                <a:solidFill>
                  <a:srgbClr val="3333FF"/>
                </a:solidFill>
                <a:effectLst/>
                <a:latin typeface="Times New Roman" pitchFamily="18" charset="0"/>
                <a:ea typeface="Times New Roman" pitchFamily="18" charset="0"/>
                <a:cs typeface="Times New Roman" pitchFamily="18" charset="0"/>
              </a:rPr>
              <a:t>Озерянської</a:t>
            </a: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 Божої Матері, за 30 км від Харкова. У храмі хлопець раптом спитав: </a:t>
            </a:r>
            <a:r>
              <a:rPr kumimoji="0" lang="uk-UA" b="1" i="0" u="none" strike="noStrike" cap="none" spc="-30" normalizeH="0" dirty="0" err="1" smtClean="0">
                <a:ln>
                  <a:noFill/>
                </a:ln>
                <a:solidFill>
                  <a:srgbClr val="3333FF"/>
                </a:solidFill>
                <a:effectLst/>
                <a:latin typeface="Times New Roman" pitchFamily="18" charset="0"/>
                <a:ea typeface="Times New Roman" pitchFamily="18" charset="0"/>
                <a:cs typeface="Times New Roman" pitchFamily="18" charset="0"/>
              </a:rPr>
              <a:t>“Матусю</a:t>
            </a: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 а що то за образ?” </a:t>
            </a:r>
            <a:r>
              <a:rPr kumimoji="0" lang="uk-UA" b="1" i="0" u="none" strike="noStrike" cap="none" spc="-30" normalizeH="0" dirty="0" err="1" smtClean="0">
                <a:ln>
                  <a:noFill/>
                </a:ln>
                <a:solidFill>
                  <a:srgbClr val="3333FF"/>
                </a:solidFill>
                <a:effectLst/>
                <a:latin typeface="Times New Roman" pitchFamily="18" charset="0"/>
                <a:ea typeface="Times New Roman" pitchFamily="18" charset="0"/>
                <a:cs typeface="Times New Roman" pitchFamily="18" charset="0"/>
              </a:rPr>
              <a:t>“Хіба</a:t>
            </a: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 ж тобі видно?” – здивувалася мати. </a:t>
            </a:r>
            <a:r>
              <a:rPr kumimoji="0" lang="uk-UA" b="1" i="0" u="none" strike="noStrike" cap="none" spc="-30" normalizeH="0" dirty="0" err="1" smtClean="0">
                <a:ln>
                  <a:noFill/>
                </a:ln>
                <a:solidFill>
                  <a:srgbClr val="3333FF"/>
                </a:solidFill>
                <a:effectLst/>
                <a:latin typeface="Times New Roman" pitchFamily="18" charset="0"/>
                <a:ea typeface="Times New Roman" pitchFamily="18" charset="0"/>
                <a:cs typeface="Times New Roman" pitchFamily="18" charset="0"/>
              </a:rPr>
              <a:t>“Так</a:t>
            </a: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 мені </a:t>
            </a:r>
            <a:r>
              <a:rPr kumimoji="0" lang="uk-UA" b="1" i="0" u="none" strike="noStrike" cap="none" spc="-30" normalizeH="0" dirty="0" err="1" smtClean="0">
                <a:ln>
                  <a:noFill/>
                </a:ln>
                <a:solidFill>
                  <a:srgbClr val="3333FF"/>
                </a:solidFill>
                <a:effectLst/>
                <a:latin typeface="Times New Roman" pitchFamily="18" charset="0"/>
                <a:ea typeface="Times New Roman" pitchFamily="18" charset="0"/>
                <a:cs typeface="Times New Roman" pitchFamily="18" charset="0"/>
              </a:rPr>
              <a:t>розвиднілося”</a:t>
            </a: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 – відповів хлопчина. </a:t>
            </a:r>
            <a:endParaRPr kumimoji="0" lang="ru-RU" b="1" i="0" u="none" strike="noStrike" cap="none" spc="-30" normalizeH="0" dirty="0" smtClean="0">
              <a:ln>
                <a:noFill/>
              </a:ln>
              <a:solidFill>
                <a:srgbClr val="3333FF"/>
              </a:solidFill>
              <a:effectLst/>
              <a:latin typeface="Times New Roman" pitchFamily="18" charset="0"/>
              <a:cs typeface="Times New Roman" pitchFamily="18" charset="0"/>
            </a:endParaRPr>
          </a:p>
          <a:p>
            <a:pPr marR="0" lvl="0" indent="266700" algn="just" defTabSz="914400" rtl="0" eaLnBrk="0" fontAlgn="base" latinLnBrk="0" hangingPunct="0">
              <a:lnSpc>
                <a:spcPct val="100000"/>
              </a:lnSpc>
              <a:spcBef>
                <a:spcPct val="0"/>
              </a:spcBef>
              <a:spcAft>
                <a:spcPct val="0"/>
              </a:spcAft>
              <a:buClrTx/>
              <a:buSzTx/>
              <a:buFontTx/>
              <a:buNone/>
              <a:tabLst/>
            </a:pPr>
            <a:endParaRPr kumimoji="0" lang="uk-UA" sz="800"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endParaRPr>
          </a:p>
          <a:p>
            <a:pPr marR="0" lvl="0" indent="266700" algn="just" defTabSz="914400" rtl="0" eaLnBrk="0" fontAlgn="base" latinLnBrk="0" hangingPunct="0">
              <a:lnSpc>
                <a:spcPct val="100000"/>
              </a:lnSpc>
              <a:spcBef>
                <a:spcPct val="0"/>
              </a:spcBef>
              <a:spcAft>
                <a:spcPct val="0"/>
              </a:spcAft>
              <a:buClrTx/>
              <a:buSzTx/>
              <a:buFontTx/>
              <a:buNone/>
              <a:tabLst/>
            </a:pP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Цікаво, що в свої 27 став послушником Старо-Харківського Преображенського монастиря за 8 км від Харкова та збирався постригтися в ченці ще вісім років до того, але тоді батько не дав на це дозволу. </a:t>
            </a:r>
            <a:r>
              <a:rPr kumimoji="0" lang="uk-UA" b="1" i="0" u="none" strike="noStrike" cap="none" spc="-30" normalizeH="0" dirty="0" err="1" smtClean="0">
                <a:ln>
                  <a:noFill/>
                </a:ln>
                <a:solidFill>
                  <a:srgbClr val="3333FF"/>
                </a:solidFill>
                <a:effectLst/>
                <a:latin typeface="Times New Roman" pitchFamily="18" charset="0"/>
                <a:ea typeface="Times New Roman" pitchFamily="18" charset="0"/>
                <a:cs typeface="Times New Roman" pitchFamily="18" charset="0"/>
              </a:rPr>
              <a:t>Послушництво</a:t>
            </a:r>
            <a:r>
              <a:rPr kumimoji="0" lang="uk-UA" b="1" i="0" u="none" strike="noStrike" cap="none" spc="-30" normalizeH="0" dirty="0" smtClean="0">
                <a:ln>
                  <a:noFill/>
                </a:ln>
                <a:solidFill>
                  <a:srgbClr val="3333FF"/>
                </a:solidFill>
                <a:effectLst/>
                <a:latin typeface="Times New Roman" pitchFamily="18" charset="0"/>
                <a:ea typeface="Times New Roman" pitchFamily="18" charset="0"/>
                <a:cs typeface="Times New Roman" pitchFamily="18" charset="0"/>
              </a:rPr>
              <a:t> не завадило його звичкам: у келії стояло фортепіано, на якому Квітка складав духовну музику. Але ченцем він так і не став.</a:t>
            </a:r>
            <a:endParaRPr kumimoji="0" lang="uk-UA" b="1" i="0" u="none" strike="noStrike" cap="none" spc="-30" normalizeH="0" dirty="0" smtClean="0">
              <a:ln>
                <a:noFill/>
              </a:ln>
              <a:solidFill>
                <a:srgbClr val="3333FF"/>
              </a:solidFill>
              <a:effectLst/>
              <a:latin typeface="Times New Roman" pitchFamily="18" charset="0"/>
              <a:cs typeface="Times New Roman" pitchFamily="18" charset="0"/>
            </a:endParaRPr>
          </a:p>
        </p:txBody>
      </p:sp>
    </p:spTree>
  </p:cSld>
  <p:clrMapOvr>
    <a:masterClrMapping/>
  </p:clrMapOvr>
  <p:transition advTm="2211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25000" r="-25000"/>
          </a:stretch>
        </a:blipFill>
        <a:effectLst/>
      </p:bgPr>
    </p:bg>
    <p:spTree>
      <p:nvGrpSpPr>
        <p:cNvPr id="1" name=""/>
        <p:cNvGrpSpPr/>
        <p:nvPr/>
      </p:nvGrpSpPr>
      <p:grpSpPr>
        <a:xfrm>
          <a:off x="0" y="0"/>
          <a:ext cx="0" cy="0"/>
          <a:chOff x="0" y="0"/>
          <a:chExt cx="0" cy="0"/>
        </a:xfrm>
      </p:grpSpPr>
      <p:pic>
        <p:nvPicPr>
          <p:cNvPr id="13313" name="Рисунок 4"/>
          <p:cNvPicPr>
            <a:picLocks noChangeAspect="1" noChangeArrowheads="1"/>
          </p:cNvPicPr>
          <p:nvPr/>
        </p:nvPicPr>
        <p:blipFill>
          <a:blip r:embed="rId3"/>
          <a:srcRect/>
          <a:stretch>
            <a:fillRect/>
          </a:stretch>
        </p:blipFill>
        <p:spPr bwMode="auto">
          <a:xfrm>
            <a:off x="214282" y="214290"/>
            <a:ext cx="3556507" cy="4357718"/>
          </a:xfrm>
          <a:prstGeom prst="rect">
            <a:avLst/>
          </a:prstGeom>
          <a:noFill/>
          <a:ln w="9525">
            <a:solidFill>
              <a:srgbClr val="FF2D2D"/>
            </a:solidFill>
            <a:miter lim="800000"/>
            <a:headEnd/>
            <a:tailEnd/>
          </a:ln>
        </p:spPr>
      </p:pic>
      <p:sp>
        <p:nvSpPr>
          <p:cNvPr id="13314" name="Rectangle 2"/>
          <p:cNvSpPr>
            <a:spLocks noChangeArrowheads="1"/>
          </p:cNvSpPr>
          <p:nvPr/>
        </p:nvSpPr>
        <p:spPr bwMode="auto">
          <a:xfrm>
            <a:off x="3929058" y="285728"/>
            <a:ext cx="48577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085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Якщо </a:t>
            </a:r>
            <a:r>
              <a:rPr kumimoji="0" lang="uk-UA"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“Енеїда”</a:t>
            </a: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Котляревського показала, що українська мова ідеально підходить для написання літературних творів, то Григорій Квітка першим створив повноцінний жанр епічної прози, змусивши світ зачитуватися нею вже 300 років, перекладати його повісті, водевілі  і  історичні розповіді про Україну на десятки мов світу.</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a:p>
            <a:pPr indent="450850" algn="just" eaLnBrk="0" fontAlgn="base" hangingPunct="0">
              <a:spcBef>
                <a:spcPct val="0"/>
              </a:spcBef>
              <a:spcAft>
                <a:spcPct val="0"/>
              </a:spcAft>
            </a:pP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Першим твором письменника в прозі стала його відома повість </a:t>
            </a:r>
            <a:r>
              <a:rPr kumimoji="0" lang="uk-UA"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“Маруся”</a:t>
            </a: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Варте уваги, що підставою для написання твору стала дискусія з приводу художнього потенціалу української мови. І цю суперечку письменник точно виграв.</a:t>
            </a:r>
            <a:r>
              <a:rPr lang="uk-UA" b="1" dirty="0" smtClean="0">
                <a:solidFill>
                  <a:srgbClr val="C00000"/>
                </a:solidFill>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6" name="Прямоугольник 5"/>
          <p:cNvSpPr/>
          <p:nvPr/>
        </p:nvSpPr>
        <p:spPr>
          <a:xfrm>
            <a:off x="357158" y="4786322"/>
            <a:ext cx="8501122" cy="1477328"/>
          </a:xfrm>
          <a:prstGeom prst="rect">
            <a:avLst/>
          </a:prstGeom>
        </p:spPr>
        <p:txBody>
          <a:bodyPr wrap="square">
            <a:spAutoFit/>
          </a:bodyPr>
          <a:lstStyle/>
          <a:p>
            <a:pPr indent="450850" algn="just" eaLnBrk="0" fontAlgn="base" hangingPunct="0">
              <a:spcBef>
                <a:spcPct val="0"/>
              </a:spcBef>
              <a:spcAft>
                <a:spcPct val="0"/>
              </a:spcAft>
            </a:pPr>
            <a:r>
              <a:rPr lang="uk-UA" b="1" dirty="0" smtClean="0">
                <a:solidFill>
                  <a:srgbClr val="C00000"/>
                </a:solidFill>
                <a:latin typeface="Times New Roman" pitchFamily="18" charset="0"/>
                <a:ea typeface="Times New Roman" pitchFamily="18" charset="0"/>
                <a:cs typeface="Times New Roman" pitchFamily="18" charset="0"/>
              </a:rPr>
              <a:t>Він автор перших серйозних художніх творів, написаних літературною українською мовою. Своєю творчістю Квітка-Основ’яненко змусив замовкнути останніх скептиків у середовищі інтелігенції Російської імперії, які вважали до цього часу українську </a:t>
            </a:r>
            <a:r>
              <a:rPr lang="uk-UA" b="1" dirty="0" err="1" smtClean="0">
                <a:solidFill>
                  <a:srgbClr val="C00000"/>
                </a:solidFill>
                <a:latin typeface="Times New Roman" pitchFamily="18" charset="0"/>
                <a:ea typeface="Times New Roman" pitchFamily="18" charset="0"/>
                <a:cs typeface="Times New Roman" pitchFamily="18" charset="0"/>
              </a:rPr>
              <a:t>“народну”</a:t>
            </a:r>
            <a:r>
              <a:rPr lang="uk-UA" b="1" dirty="0" smtClean="0">
                <a:solidFill>
                  <a:srgbClr val="C00000"/>
                </a:solidFill>
                <a:latin typeface="Times New Roman" pitchFamily="18" charset="0"/>
                <a:ea typeface="Times New Roman" pitchFamily="18" charset="0"/>
                <a:cs typeface="Times New Roman" pitchFamily="18" charset="0"/>
              </a:rPr>
              <a:t> мову непридатною для повномасштабної літературної творчості, за винятком хіба що жартівливих творів.</a:t>
            </a:r>
            <a:endParaRPr lang="uk-UA" b="1" dirty="0" smtClean="0">
              <a:solidFill>
                <a:srgbClr val="C00000"/>
              </a:solidFill>
              <a:latin typeface="Times New Roman" pitchFamily="18" charset="0"/>
              <a:cs typeface="Times New Roman" pitchFamily="18" charset="0"/>
            </a:endParaRPr>
          </a:p>
        </p:txBody>
      </p:sp>
    </p:spTree>
  </p:cSld>
  <p:clrMapOvr>
    <a:masterClrMapping/>
  </p:clrMapOvr>
  <p:transition advTm="1701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25000" r="-25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00562" y="500042"/>
            <a:ext cx="4429156" cy="5768997"/>
          </a:xfrm>
        </p:spPr>
        <p:txBody>
          <a:bodyPr>
            <a:normAutofit fontScale="47500" lnSpcReduction="20000"/>
          </a:bodyPr>
          <a:lstStyle/>
          <a:p>
            <a:pPr marL="0" indent="271463" algn="just" fontAlgn="base">
              <a:lnSpc>
                <a:spcPct val="120000"/>
              </a:lnSpc>
              <a:spcBef>
                <a:spcPts val="0"/>
              </a:spcBef>
            </a:pPr>
            <a:r>
              <a:rPr lang="uk-UA" sz="3400" b="1" dirty="0" smtClean="0">
                <a:solidFill>
                  <a:srgbClr val="C00000"/>
                </a:solidFill>
                <a:latin typeface="Times New Roman" pitchFamily="18" charset="0"/>
                <a:cs typeface="Times New Roman" pitchFamily="18" charset="0"/>
              </a:rPr>
              <a:t>Найвищими ж досягненнями </a:t>
            </a:r>
            <a:r>
              <a:rPr lang="uk-UA" sz="3400" b="1" dirty="0" err="1" smtClean="0">
                <a:solidFill>
                  <a:srgbClr val="C00000"/>
                </a:solidFill>
                <a:latin typeface="Times New Roman" pitchFamily="18" charset="0"/>
                <a:cs typeface="Times New Roman" pitchFamily="18" charset="0"/>
              </a:rPr>
              <a:t>Квітки-Основ’яненка</a:t>
            </a:r>
            <a:r>
              <a:rPr lang="uk-UA" sz="3400" b="1" dirty="0" smtClean="0">
                <a:solidFill>
                  <a:srgbClr val="C00000"/>
                </a:solidFill>
                <a:latin typeface="Times New Roman" pitchFamily="18" charset="0"/>
                <a:cs typeface="Times New Roman" pitchFamily="18" charset="0"/>
              </a:rPr>
              <a:t> вважаються комедія </a:t>
            </a:r>
            <a:r>
              <a:rPr lang="uk-UA" sz="3400" b="1" dirty="0" err="1" smtClean="0">
                <a:solidFill>
                  <a:srgbClr val="C00000"/>
                </a:solidFill>
                <a:latin typeface="Times New Roman" pitchFamily="18" charset="0"/>
                <a:cs typeface="Times New Roman" pitchFamily="18" charset="0"/>
              </a:rPr>
              <a:t>“Приезжий</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из</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столицы</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или</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Суматоха</a:t>
            </a:r>
            <a:r>
              <a:rPr lang="uk-UA" sz="3400" b="1" dirty="0" smtClean="0">
                <a:solidFill>
                  <a:srgbClr val="C00000"/>
                </a:solidFill>
                <a:latin typeface="Times New Roman" pitchFamily="18" charset="0"/>
                <a:cs typeface="Times New Roman" pitchFamily="18" charset="0"/>
              </a:rPr>
              <a:t> в </a:t>
            </a:r>
            <a:r>
              <a:rPr lang="uk-UA" sz="3400" b="1" dirty="0" err="1" smtClean="0">
                <a:solidFill>
                  <a:srgbClr val="C00000"/>
                </a:solidFill>
                <a:latin typeface="Times New Roman" pitchFamily="18" charset="0"/>
                <a:cs typeface="Times New Roman" pitchFamily="18" charset="0"/>
              </a:rPr>
              <a:t>уездном</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городе”</a:t>
            </a:r>
            <a:r>
              <a:rPr lang="uk-UA" sz="3400" b="1" dirty="0" smtClean="0">
                <a:solidFill>
                  <a:srgbClr val="C00000"/>
                </a:solidFill>
                <a:latin typeface="Times New Roman" pitchFamily="18" charset="0"/>
                <a:cs typeface="Times New Roman" pitchFamily="18" charset="0"/>
              </a:rPr>
              <a:t>, яка за сюжетом і характером персонажів передувала появі </a:t>
            </a:r>
            <a:r>
              <a:rPr lang="uk-UA" sz="3400" b="1" dirty="0" err="1" smtClean="0">
                <a:solidFill>
                  <a:srgbClr val="C00000"/>
                </a:solidFill>
                <a:latin typeface="Times New Roman" pitchFamily="18" charset="0"/>
                <a:cs typeface="Times New Roman" pitchFamily="18" charset="0"/>
              </a:rPr>
              <a:t>“Ревізора”</a:t>
            </a:r>
            <a:r>
              <a:rPr lang="uk-UA" sz="3400" b="1" dirty="0" smtClean="0">
                <a:solidFill>
                  <a:srgbClr val="C00000"/>
                </a:solidFill>
                <a:latin typeface="Times New Roman" pitchFamily="18" charset="0"/>
                <a:cs typeface="Times New Roman" pitchFamily="18" charset="0"/>
              </a:rPr>
              <a:t> Гоголя, соціально-побутові комедії </a:t>
            </a:r>
            <a:r>
              <a:rPr lang="uk-UA" sz="3400" b="1" dirty="0" err="1" smtClean="0">
                <a:solidFill>
                  <a:srgbClr val="C00000"/>
                </a:solidFill>
                <a:latin typeface="Times New Roman" pitchFamily="18" charset="0"/>
                <a:cs typeface="Times New Roman" pitchFamily="18" charset="0"/>
              </a:rPr>
              <a:t>“Сватання</a:t>
            </a:r>
            <a:r>
              <a:rPr lang="uk-UA" sz="3400" b="1" dirty="0" smtClean="0">
                <a:solidFill>
                  <a:srgbClr val="C00000"/>
                </a:solidFill>
                <a:latin typeface="Times New Roman" pitchFamily="18" charset="0"/>
                <a:cs typeface="Times New Roman" pitchFamily="18" charset="0"/>
              </a:rPr>
              <a:t> на </a:t>
            </a:r>
            <a:r>
              <a:rPr lang="uk-UA" sz="3400" b="1" dirty="0" err="1" smtClean="0">
                <a:solidFill>
                  <a:srgbClr val="C00000"/>
                </a:solidFill>
                <a:latin typeface="Times New Roman" pitchFamily="18" charset="0"/>
                <a:cs typeface="Times New Roman" pitchFamily="18" charset="0"/>
              </a:rPr>
              <a:t>Гончарівці”</a:t>
            </a:r>
            <a:r>
              <a:rPr lang="uk-UA" sz="3400" b="1" dirty="0" smtClean="0">
                <a:solidFill>
                  <a:srgbClr val="C00000"/>
                </a:solidFill>
                <a:latin typeface="Times New Roman" pitchFamily="18" charset="0"/>
                <a:cs typeface="Times New Roman" pitchFamily="18" charset="0"/>
              </a:rPr>
              <a:t> та </a:t>
            </a:r>
            <a:r>
              <a:rPr lang="uk-UA" sz="3400" b="1" dirty="0" err="1" smtClean="0">
                <a:solidFill>
                  <a:srgbClr val="C00000"/>
                </a:solidFill>
                <a:latin typeface="Times New Roman" pitchFamily="18" charset="0"/>
                <a:cs typeface="Times New Roman" pitchFamily="18" charset="0"/>
              </a:rPr>
              <a:t>“Шельменко-денщик”</a:t>
            </a:r>
            <a:r>
              <a:rPr lang="uk-UA" sz="3400" b="1" dirty="0" smtClean="0">
                <a:solidFill>
                  <a:srgbClr val="C00000"/>
                </a:solidFill>
                <a:latin typeface="Times New Roman" pitchFamily="18" charset="0"/>
                <a:cs typeface="Times New Roman" pitchFamily="18" charset="0"/>
              </a:rPr>
              <a:t>, а також невмируща </a:t>
            </a:r>
            <a:r>
              <a:rPr lang="uk-UA" sz="3400" b="1" dirty="0" err="1" smtClean="0">
                <a:solidFill>
                  <a:srgbClr val="C00000"/>
                </a:solidFill>
                <a:latin typeface="Times New Roman" pitchFamily="18" charset="0"/>
                <a:cs typeface="Times New Roman" pitchFamily="18" charset="0"/>
              </a:rPr>
              <a:t>“Конотопська</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відьма”</a:t>
            </a:r>
            <a:r>
              <a:rPr lang="uk-UA" sz="3400" b="1" dirty="0" smtClean="0">
                <a:solidFill>
                  <a:srgbClr val="C00000"/>
                </a:solidFill>
                <a:latin typeface="Times New Roman" pitchFamily="18" charset="0"/>
                <a:cs typeface="Times New Roman" pitchFamily="18" charset="0"/>
              </a:rPr>
              <a:t>.</a:t>
            </a:r>
            <a:endParaRPr lang="ru-RU" sz="3400" b="1" dirty="0" smtClean="0">
              <a:solidFill>
                <a:srgbClr val="C00000"/>
              </a:solidFill>
              <a:latin typeface="Times New Roman" pitchFamily="18" charset="0"/>
              <a:cs typeface="Times New Roman" pitchFamily="18" charset="0"/>
            </a:endParaRPr>
          </a:p>
          <a:p>
            <a:pPr marL="0" indent="271463" algn="just" fontAlgn="base">
              <a:lnSpc>
                <a:spcPct val="120000"/>
              </a:lnSpc>
              <a:spcBef>
                <a:spcPts val="0"/>
              </a:spcBef>
            </a:pPr>
            <a:r>
              <a:rPr lang="uk-UA" sz="3400" b="1" dirty="0" smtClean="0">
                <a:solidFill>
                  <a:srgbClr val="C00000"/>
                </a:solidFill>
                <a:latin typeface="Times New Roman" pitchFamily="18" charset="0"/>
                <a:cs typeface="Times New Roman" pitchFamily="18" charset="0"/>
              </a:rPr>
              <a:t>Його твори одними з перших репрезентували українську літературу не тільки в колишній Російській імперії, а й в Європі.</a:t>
            </a:r>
            <a:endParaRPr lang="ru-RU" sz="3400" b="1" dirty="0" smtClean="0">
              <a:solidFill>
                <a:srgbClr val="C00000"/>
              </a:solidFill>
              <a:latin typeface="Times New Roman" pitchFamily="18" charset="0"/>
              <a:cs typeface="Times New Roman" pitchFamily="18" charset="0"/>
            </a:endParaRPr>
          </a:p>
          <a:p>
            <a:pPr marL="0" indent="271463" algn="just" fontAlgn="base">
              <a:lnSpc>
                <a:spcPct val="120000"/>
              </a:lnSpc>
              <a:spcBef>
                <a:spcPts val="0"/>
              </a:spcBef>
            </a:pPr>
            <a:r>
              <a:rPr lang="uk-UA" sz="3400" b="1" dirty="0" smtClean="0">
                <a:solidFill>
                  <a:srgbClr val="C00000"/>
                </a:solidFill>
                <a:latin typeface="Times New Roman" pitchFamily="18" charset="0"/>
                <a:cs typeface="Times New Roman" pitchFamily="18" charset="0"/>
              </a:rPr>
              <a:t>Як громадській діяч, Квітка-Основ’яненко брав участь у підготовці та відкритті Харківського університету, обіймав посаду директора Харківського театру, брав участь майже у всіх важливих </a:t>
            </a:r>
            <a:r>
              <a:rPr lang="uk-UA" sz="3400" b="1" dirty="0" err="1" smtClean="0">
                <a:solidFill>
                  <a:srgbClr val="C00000"/>
                </a:solidFill>
                <a:latin typeface="Times New Roman" pitchFamily="18" charset="0"/>
                <a:cs typeface="Times New Roman" pitchFamily="18" charset="0"/>
              </a:rPr>
              <a:t>освітньо-культурних</a:t>
            </a:r>
            <a:r>
              <a:rPr lang="uk-UA" sz="3400" b="1" dirty="0" smtClean="0">
                <a:solidFill>
                  <a:srgbClr val="C00000"/>
                </a:solidFill>
                <a:latin typeface="Times New Roman" pitchFamily="18" charset="0"/>
                <a:cs typeface="Times New Roman" pitchFamily="18" charset="0"/>
              </a:rPr>
              <a:t> починаннях, зокрема, був ініціатором видання журналу </a:t>
            </a:r>
            <a:r>
              <a:rPr lang="uk-UA" sz="3400" b="1" dirty="0" err="1" smtClean="0">
                <a:solidFill>
                  <a:srgbClr val="C00000"/>
                </a:solidFill>
                <a:latin typeface="Times New Roman" pitchFamily="18" charset="0"/>
                <a:cs typeface="Times New Roman" pitchFamily="18" charset="0"/>
              </a:rPr>
              <a:t>“Украинский</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вестник”</a:t>
            </a:r>
            <a:r>
              <a:rPr lang="uk-UA" sz="3400" b="1" dirty="0" smtClean="0">
                <a:solidFill>
                  <a:srgbClr val="C00000"/>
                </a:solidFill>
                <a:latin typeface="Times New Roman" pitchFamily="18" charset="0"/>
                <a:cs typeface="Times New Roman" pitchFamily="18" charset="0"/>
              </a:rPr>
              <a:t>, альманахів </a:t>
            </a:r>
            <a:r>
              <a:rPr lang="uk-UA" sz="3400" b="1" dirty="0" err="1" smtClean="0">
                <a:solidFill>
                  <a:srgbClr val="C00000"/>
                </a:solidFill>
                <a:latin typeface="Times New Roman" pitchFamily="18" charset="0"/>
                <a:cs typeface="Times New Roman" pitchFamily="18" charset="0"/>
              </a:rPr>
              <a:t>“Утренняя</a:t>
            </a:r>
            <a:r>
              <a:rPr lang="uk-UA" sz="3400" b="1" dirty="0" smtClean="0">
                <a:solidFill>
                  <a:srgbClr val="C00000"/>
                </a:solidFill>
                <a:latin typeface="Times New Roman" pitchFamily="18" charset="0"/>
                <a:cs typeface="Times New Roman" pitchFamily="18" charset="0"/>
              </a:rPr>
              <a:t> </a:t>
            </a:r>
            <a:r>
              <a:rPr lang="uk-UA" sz="3400" b="1" dirty="0" err="1" smtClean="0">
                <a:solidFill>
                  <a:srgbClr val="C00000"/>
                </a:solidFill>
                <a:latin typeface="Times New Roman" pitchFamily="18" charset="0"/>
                <a:cs typeface="Times New Roman" pitchFamily="18" charset="0"/>
              </a:rPr>
              <a:t>звезда”</a:t>
            </a:r>
            <a:r>
              <a:rPr lang="uk-UA" sz="3400" b="1" dirty="0" smtClean="0">
                <a:solidFill>
                  <a:srgbClr val="C00000"/>
                </a:solidFill>
                <a:latin typeface="Times New Roman" pitchFamily="18" charset="0"/>
                <a:cs typeface="Times New Roman" pitchFamily="18" charset="0"/>
              </a:rPr>
              <a:t> і </a:t>
            </a:r>
            <a:r>
              <a:rPr lang="uk-UA" sz="3400" b="1" dirty="0" err="1" smtClean="0">
                <a:solidFill>
                  <a:srgbClr val="C00000"/>
                </a:solidFill>
                <a:latin typeface="Times New Roman" pitchFamily="18" charset="0"/>
                <a:cs typeface="Times New Roman" pitchFamily="18" charset="0"/>
              </a:rPr>
              <a:t>“Молодик”</a:t>
            </a:r>
            <a:r>
              <a:rPr lang="uk-UA" sz="3400" b="1" dirty="0" smtClean="0">
                <a:solidFill>
                  <a:srgbClr val="C00000"/>
                </a:solidFill>
                <a:latin typeface="Times New Roman" pitchFamily="18" charset="0"/>
                <a:cs typeface="Times New Roman" pitchFamily="18" charset="0"/>
              </a:rPr>
              <a:t>, першої збірки українських прислів’їв і приказок.</a:t>
            </a:r>
            <a:endParaRPr lang="ru-RU" sz="3400" b="1" dirty="0" smtClean="0">
              <a:solidFill>
                <a:srgbClr val="C00000"/>
              </a:solidFill>
              <a:latin typeface="Times New Roman" pitchFamily="18" charset="0"/>
              <a:cs typeface="Times New Roman" pitchFamily="18" charset="0"/>
            </a:endParaRPr>
          </a:p>
          <a:p>
            <a:pPr marL="168275" indent="466725" algn="just">
              <a:lnSpc>
                <a:spcPct val="120000"/>
              </a:lnSpc>
              <a:spcBef>
                <a:spcPts val="0"/>
              </a:spcBef>
            </a:pPr>
            <a:endParaRPr lang="ru-RU" dirty="0">
              <a:solidFill>
                <a:srgbClr val="990000"/>
              </a:solidFill>
            </a:endParaRPr>
          </a:p>
        </p:txBody>
      </p:sp>
      <p:pic>
        <p:nvPicPr>
          <p:cNvPr id="12289" name="Рисунок 5"/>
          <p:cNvPicPr>
            <a:picLocks noChangeAspect="1" noChangeArrowheads="1"/>
          </p:cNvPicPr>
          <p:nvPr/>
        </p:nvPicPr>
        <p:blipFill>
          <a:blip r:embed="rId3"/>
          <a:srcRect/>
          <a:stretch>
            <a:fillRect/>
          </a:stretch>
        </p:blipFill>
        <p:spPr bwMode="auto">
          <a:xfrm>
            <a:off x="285720" y="571480"/>
            <a:ext cx="4114800" cy="5529263"/>
          </a:xfrm>
          <a:prstGeom prst="rect">
            <a:avLst/>
          </a:prstGeom>
          <a:noFill/>
          <a:ln w="9525">
            <a:noFill/>
            <a:miter lim="800000"/>
            <a:headEnd/>
            <a:tailEnd/>
          </a:ln>
        </p:spPr>
      </p:pic>
    </p:spTree>
  </p:cSld>
  <p:clrMapOvr>
    <a:masterClrMapping/>
  </p:clrMapOvr>
  <p:transition advTm="23282"/>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212</Words>
  <Application>Microsoft Office PowerPoint</Application>
  <PresentationFormat>Экран (4:3)</PresentationFormat>
  <Paragraphs>16</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Найцікавіші факти про  Григорія Квітку-Основ’яненка</vt:lpstr>
      <vt:lpstr>Слайд 2</vt:lpstr>
      <vt:lpstr>Слайд 3</vt:lpstr>
      <vt:lpstr>Слайд 4</vt:lpstr>
      <vt:lpstr>Слайд 5</vt:lpstr>
    </vt:vector>
  </TitlesOfParts>
  <Company>[bravo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Викладач4</dc:creator>
  <cp:lastModifiedBy>Викладач4</cp:lastModifiedBy>
  <cp:revision>30</cp:revision>
  <dcterms:created xsi:type="dcterms:W3CDTF">2024-09-16T11:06:31Z</dcterms:created>
  <dcterms:modified xsi:type="dcterms:W3CDTF">2024-09-25T08:23:29Z</dcterms:modified>
</cp:coreProperties>
</file>